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E4C593"/>
    <a:srgbClr val="EECC9A"/>
    <a:srgbClr val="F0C9BE"/>
    <a:srgbClr val="F2F2F2"/>
    <a:srgbClr val="FCC2A9"/>
    <a:srgbClr val="A5551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7143"/>
  </p:normalViewPr>
  <p:slideViewPr>
    <p:cSldViewPr snapToGrid="0" snapToObjects="1">
      <p:cViewPr>
        <p:scale>
          <a:sx n="87" d="100"/>
          <a:sy n="87" d="100"/>
        </p:scale>
        <p:origin x="1000"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Vote</c:v>
                </c:pt>
              </c:strCache>
            </c:strRef>
          </c:tx>
          <c:spPr>
            <a:solidFill>
              <a:schemeClr val="accent1"/>
            </a:solidFill>
            <a:ln>
              <a:noFill/>
            </a:ln>
            <a:effectLst/>
          </c:spPr>
          <c:invertIfNegative val="0"/>
          <c:cat>
            <c:strRef>
              <c:f>Sheet1!$A$2:$A$5</c:f>
              <c:strCache>
                <c:ptCount val="4"/>
                <c:pt idx="0">
                  <c:v>Other</c:v>
                </c:pt>
                <c:pt idx="1">
                  <c:v>Craig. Street</c:v>
                </c:pt>
                <c:pt idx="2">
                  <c:v>Shadyside</c:v>
                </c:pt>
                <c:pt idx="3">
                  <c:v>Squirrel Hill</c:v>
                </c:pt>
              </c:strCache>
            </c:strRef>
          </c:cat>
          <c:val>
            <c:numRef>
              <c:f>Sheet1!$B$2:$B$5</c:f>
              <c:numCache>
                <c:formatCode>General</c:formatCode>
                <c:ptCount val="4"/>
                <c:pt idx="0">
                  <c:v>15.0</c:v>
                </c:pt>
                <c:pt idx="1">
                  <c:v>20.0</c:v>
                </c:pt>
                <c:pt idx="2">
                  <c:v>15.0</c:v>
                </c:pt>
                <c:pt idx="3">
                  <c:v>5.0</c:v>
                </c:pt>
              </c:numCache>
            </c:numRef>
          </c:val>
        </c:ser>
        <c:ser>
          <c:idx val="1"/>
          <c:order val="1"/>
          <c:tx>
            <c:strRef>
              <c:f>Sheet1!$C$1</c:f>
              <c:strCache>
                <c:ptCount val="1"/>
                <c:pt idx="0">
                  <c:v>Column1</c:v>
                </c:pt>
              </c:strCache>
            </c:strRef>
          </c:tx>
          <c:spPr>
            <a:solidFill>
              <a:schemeClr val="accent2"/>
            </a:solidFill>
            <a:ln>
              <a:noFill/>
            </a:ln>
            <a:effectLst/>
          </c:spPr>
          <c:invertIfNegative val="0"/>
          <c:cat>
            <c:strRef>
              <c:f>Sheet1!$A$2:$A$5</c:f>
              <c:strCache>
                <c:ptCount val="4"/>
                <c:pt idx="0">
                  <c:v>Other</c:v>
                </c:pt>
                <c:pt idx="1">
                  <c:v>Craig. Street</c:v>
                </c:pt>
                <c:pt idx="2">
                  <c:v>Shadyside</c:v>
                </c:pt>
                <c:pt idx="3">
                  <c:v>Squirrel Hill</c:v>
                </c:pt>
              </c:strCache>
            </c:strRef>
          </c:cat>
          <c:val>
            <c:numRef>
              <c:f>Sheet1!$C$2:$C$5</c:f>
              <c:numCache>
                <c:formatCode>General</c:formatCode>
                <c:ptCount val="4"/>
              </c:numCache>
            </c:numRef>
          </c:val>
        </c:ser>
        <c:ser>
          <c:idx val="2"/>
          <c:order val="2"/>
          <c:tx>
            <c:strRef>
              <c:f>Sheet1!$D$1</c:f>
              <c:strCache>
                <c:ptCount val="1"/>
                <c:pt idx="0">
                  <c:v>Column2</c:v>
                </c:pt>
              </c:strCache>
            </c:strRef>
          </c:tx>
          <c:spPr>
            <a:solidFill>
              <a:schemeClr val="accent3"/>
            </a:solidFill>
            <a:ln>
              <a:noFill/>
            </a:ln>
            <a:effectLst/>
          </c:spPr>
          <c:invertIfNegative val="0"/>
          <c:cat>
            <c:strRef>
              <c:f>Sheet1!$A$2:$A$5</c:f>
              <c:strCache>
                <c:ptCount val="4"/>
                <c:pt idx="0">
                  <c:v>Other</c:v>
                </c:pt>
                <c:pt idx="1">
                  <c:v>Craig. Street</c:v>
                </c:pt>
                <c:pt idx="2">
                  <c:v>Shadyside</c:v>
                </c:pt>
                <c:pt idx="3">
                  <c:v>Squirrel Hill</c:v>
                </c:pt>
              </c:strCache>
            </c:strRef>
          </c:cat>
          <c:val>
            <c:numRef>
              <c:f>Sheet1!$D$2:$D$5</c:f>
              <c:numCache>
                <c:formatCode>General</c:formatCode>
                <c:ptCount val="4"/>
              </c:numCache>
            </c:numRef>
          </c:val>
        </c:ser>
        <c:dLbls>
          <c:showLegendKey val="0"/>
          <c:showVal val="0"/>
          <c:showCatName val="0"/>
          <c:showSerName val="0"/>
          <c:showPercent val="0"/>
          <c:showBubbleSize val="0"/>
        </c:dLbls>
        <c:gapWidth val="182"/>
        <c:axId val="2086153680"/>
        <c:axId val="1777008736"/>
      </c:barChart>
      <c:catAx>
        <c:axId val="20861536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7008736"/>
        <c:crosses val="autoZero"/>
        <c:auto val="1"/>
        <c:lblAlgn val="ctr"/>
        <c:lblOffset val="100"/>
        <c:noMultiLvlLbl val="0"/>
      </c:catAx>
      <c:valAx>
        <c:axId val="17770087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6153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percentStacked"/>
        <c:varyColors val="0"/>
        <c:ser>
          <c:idx val="0"/>
          <c:order val="0"/>
          <c:tx>
            <c:strRef>
              <c:f>工作表1!$B$1</c:f>
              <c:strCache>
                <c:ptCount val="1"/>
                <c:pt idx="0">
                  <c:v>列2</c:v>
                </c:pt>
              </c:strCache>
            </c:strRef>
          </c:tx>
          <c:invertIfNegative val="0"/>
          <c:cat>
            <c:strRef>
              <c:f>工作表1!$A$2:$A$4</c:f>
              <c:strCache>
                <c:ptCount val="3"/>
                <c:pt idx="0">
                  <c:v>Washington D.C.</c:v>
                </c:pt>
                <c:pt idx="1">
                  <c:v>New York</c:v>
                </c:pt>
                <c:pt idx="2">
                  <c:v>Falling Water</c:v>
                </c:pt>
              </c:strCache>
            </c:strRef>
          </c:cat>
          <c:val>
            <c:numRef>
              <c:f>工作表1!$B$2:$B$4</c:f>
              <c:numCache>
                <c:formatCode>General</c:formatCode>
                <c:ptCount val="3"/>
                <c:pt idx="0">
                  <c:v>5.0</c:v>
                </c:pt>
                <c:pt idx="1">
                  <c:v>8.0</c:v>
                </c:pt>
                <c:pt idx="2">
                  <c:v>2.0</c:v>
                </c:pt>
              </c:numCache>
            </c:numRef>
          </c:val>
        </c:ser>
        <c:ser>
          <c:idx val="1"/>
          <c:order val="1"/>
          <c:tx>
            <c:strRef>
              <c:f>工作表1!$C$1</c:f>
              <c:strCache>
                <c:ptCount val="1"/>
                <c:pt idx="0">
                  <c:v>列1</c:v>
                </c:pt>
              </c:strCache>
            </c:strRef>
          </c:tx>
          <c:invertIfNegative val="0"/>
          <c:cat>
            <c:strRef>
              <c:f>工作表1!$A$2:$A$4</c:f>
              <c:strCache>
                <c:ptCount val="3"/>
                <c:pt idx="0">
                  <c:v>Washington D.C.</c:v>
                </c:pt>
                <c:pt idx="1">
                  <c:v>New York</c:v>
                </c:pt>
                <c:pt idx="2">
                  <c:v>Falling Water</c:v>
                </c:pt>
              </c:strCache>
            </c:strRef>
          </c:cat>
          <c:val>
            <c:numRef>
              <c:f>工作表1!$C$2:$C$4</c:f>
              <c:numCache>
                <c:formatCode>General</c:formatCode>
                <c:ptCount val="3"/>
                <c:pt idx="0">
                  <c:v>5.0</c:v>
                </c:pt>
                <c:pt idx="1">
                  <c:v>2.0</c:v>
                </c:pt>
                <c:pt idx="2">
                  <c:v>8.0</c:v>
                </c:pt>
              </c:numCache>
            </c:numRef>
          </c:val>
        </c:ser>
        <c:dLbls>
          <c:showLegendKey val="0"/>
          <c:showVal val="0"/>
          <c:showCatName val="0"/>
          <c:showSerName val="0"/>
          <c:showPercent val="0"/>
          <c:showBubbleSize val="0"/>
        </c:dLbls>
        <c:gapWidth val="150"/>
        <c:overlap val="100"/>
        <c:axId val="-2095419984"/>
        <c:axId val="1811585920"/>
      </c:barChart>
      <c:catAx>
        <c:axId val="-2095419984"/>
        <c:scaling>
          <c:orientation val="minMax"/>
        </c:scaling>
        <c:delete val="0"/>
        <c:axPos val="l"/>
        <c:numFmt formatCode="General" sourceLinked="0"/>
        <c:majorTickMark val="out"/>
        <c:minorTickMark val="none"/>
        <c:tickLblPos val="nextTo"/>
        <c:crossAx val="1811585920"/>
        <c:crosses val="autoZero"/>
        <c:auto val="1"/>
        <c:lblAlgn val="ctr"/>
        <c:lblOffset val="100"/>
        <c:noMultiLvlLbl val="0"/>
      </c:catAx>
      <c:valAx>
        <c:axId val="1811585920"/>
        <c:scaling>
          <c:orientation val="minMax"/>
        </c:scaling>
        <c:delete val="1"/>
        <c:axPos val="b"/>
        <c:majorGridlines/>
        <c:numFmt formatCode="0%" sourceLinked="1"/>
        <c:majorTickMark val="out"/>
        <c:minorTickMark val="none"/>
        <c:tickLblPos val="nextTo"/>
        <c:crossAx val="-20954199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FC416-132C-7D48-9182-81BB81BDB80C}" type="datetimeFigureOut">
              <a:rPr lang="en-US" smtClean="0"/>
              <a:t>10/14/15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A69B16-4276-E44B-BCE1-8CA2D142C6E3}" type="slidenum">
              <a:rPr lang="en-US" smtClean="0"/>
              <a:t>‹#›</a:t>
            </a:fld>
            <a:endParaRPr lang="en-US"/>
          </a:p>
        </p:txBody>
      </p:sp>
    </p:spTree>
    <p:extLst>
      <p:ext uri="{BB962C8B-B14F-4D97-AF65-F5344CB8AC3E}">
        <p14:creationId xmlns:p14="http://schemas.microsoft.com/office/powerpoint/2010/main" val="180530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homepage of our Forum, the first block is the sessions the user likes and he can manually define it, the second block is the top layer of sessions in the Forum.</a:t>
            </a:r>
            <a:endParaRPr lang="en-US" dirty="0"/>
          </a:p>
        </p:txBody>
      </p:sp>
      <p:sp>
        <p:nvSpPr>
          <p:cNvPr id="4" name="Slide Number Placeholder 3"/>
          <p:cNvSpPr>
            <a:spLocks noGrp="1"/>
          </p:cNvSpPr>
          <p:nvPr>
            <p:ph type="sldNum" sz="quarter" idx="10"/>
          </p:nvPr>
        </p:nvSpPr>
        <p:spPr/>
        <p:txBody>
          <a:bodyPr/>
          <a:lstStyle/>
          <a:p>
            <a:fld id="{AFA69B16-4276-E44B-BCE1-8CA2D142C6E3}" type="slidenum">
              <a:rPr lang="en-US" smtClean="0"/>
              <a:t>1</a:t>
            </a:fld>
            <a:endParaRPr lang="en-US"/>
          </a:p>
        </p:txBody>
      </p:sp>
    </p:spTree>
    <p:extLst>
      <p:ext uri="{BB962C8B-B14F-4D97-AF65-F5344CB8AC3E}">
        <p14:creationId xmlns:p14="http://schemas.microsoft.com/office/powerpoint/2010/main" val="2061530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top ten hot topics in one day</a:t>
            </a:r>
            <a:endParaRPr lang="en-US" dirty="0"/>
          </a:p>
        </p:txBody>
      </p:sp>
      <p:sp>
        <p:nvSpPr>
          <p:cNvPr id="4" name="Slide Number Placeholder 3"/>
          <p:cNvSpPr>
            <a:spLocks noGrp="1"/>
          </p:cNvSpPr>
          <p:nvPr>
            <p:ph type="sldNum" sz="quarter" idx="10"/>
          </p:nvPr>
        </p:nvSpPr>
        <p:spPr/>
        <p:txBody>
          <a:bodyPr/>
          <a:lstStyle/>
          <a:p>
            <a:fld id="{AFA69B16-4276-E44B-BCE1-8CA2D142C6E3}" type="slidenum">
              <a:rPr lang="en-US" smtClean="0"/>
              <a:t>2</a:t>
            </a:fld>
            <a:endParaRPr lang="en-US"/>
          </a:p>
        </p:txBody>
      </p:sp>
    </p:spTree>
    <p:extLst>
      <p:ext uri="{BB962C8B-B14F-4D97-AF65-F5344CB8AC3E}">
        <p14:creationId xmlns:p14="http://schemas.microsoft.com/office/powerpoint/2010/main" val="1739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a:t>
            </a:r>
            <a:r>
              <a:rPr lang="en-US" baseline="0" dirty="0" smtClean="0"/>
              <a:t> a topic looks like, there are title, main topics and everyone inside of the topic would reply to the person creates the topic.</a:t>
            </a:r>
            <a:endParaRPr lang="en-US" dirty="0"/>
          </a:p>
        </p:txBody>
      </p:sp>
      <p:sp>
        <p:nvSpPr>
          <p:cNvPr id="4" name="Slide Number Placeholder 3"/>
          <p:cNvSpPr>
            <a:spLocks noGrp="1"/>
          </p:cNvSpPr>
          <p:nvPr>
            <p:ph type="sldNum" sz="quarter" idx="10"/>
          </p:nvPr>
        </p:nvSpPr>
        <p:spPr/>
        <p:txBody>
          <a:bodyPr/>
          <a:lstStyle/>
          <a:p>
            <a:fld id="{AFA69B16-4276-E44B-BCE1-8CA2D142C6E3}" type="slidenum">
              <a:rPr lang="en-US" smtClean="0"/>
              <a:t>3</a:t>
            </a:fld>
            <a:endParaRPr lang="en-US"/>
          </a:p>
        </p:txBody>
      </p:sp>
    </p:spTree>
    <p:extLst>
      <p:ext uri="{BB962C8B-B14F-4D97-AF65-F5344CB8AC3E}">
        <p14:creationId xmlns:p14="http://schemas.microsoft.com/office/powerpoint/2010/main" val="110748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short message (mail) looks like, the unread message would show</a:t>
            </a:r>
            <a:r>
              <a:rPr lang="en-US" baseline="0" dirty="0" smtClean="0"/>
              <a:t> in bold font.</a:t>
            </a:r>
            <a:endParaRPr lang="en-US" dirty="0"/>
          </a:p>
        </p:txBody>
      </p:sp>
      <p:sp>
        <p:nvSpPr>
          <p:cNvPr id="4" name="Slide Number Placeholder 3"/>
          <p:cNvSpPr>
            <a:spLocks noGrp="1"/>
          </p:cNvSpPr>
          <p:nvPr>
            <p:ph type="sldNum" sz="quarter" idx="10"/>
          </p:nvPr>
        </p:nvSpPr>
        <p:spPr/>
        <p:txBody>
          <a:bodyPr/>
          <a:lstStyle/>
          <a:p>
            <a:fld id="{AFA69B16-4276-E44B-BCE1-8CA2D142C6E3}" type="slidenum">
              <a:rPr lang="en-US" smtClean="0"/>
              <a:t>4</a:t>
            </a:fld>
            <a:endParaRPr lang="en-US"/>
          </a:p>
        </p:txBody>
      </p:sp>
    </p:spTree>
    <p:extLst>
      <p:ext uri="{BB962C8B-B14F-4D97-AF65-F5344CB8AC3E}">
        <p14:creationId xmlns:p14="http://schemas.microsoft.com/office/powerpoint/2010/main" val="94826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we use to view</a:t>
            </a:r>
            <a:r>
              <a:rPr lang="en-US" baseline="0" dirty="0" smtClean="0"/>
              <a:t> and reply messages</a:t>
            </a:r>
            <a:endParaRPr lang="en-US" dirty="0"/>
          </a:p>
        </p:txBody>
      </p:sp>
      <p:sp>
        <p:nvSpPr>
          <p:cNvPr id="4" name="Slide Number Placeholder 3"/>
          <p:cNvSpPr>
            <a:spLocks noGrp="1"/>
          </p:cNvSpPr>
          <p:nvPr>
            <p:ph type="sldNum" sz="quarter" idx="10"/>
          </p:nvPr>
        </p:nvSpPr>
        <p:spPr/>
        <p:txBody>
          <a:bodyPr/>
          <a:lstStyle/>
          <a:p>
            <a:fld id="{AFA69B16-4276-E44B-BCE1-8CA2D142C6E3}" type="slidenum">
              <a:rPr lang="en-US" smtClean="0"/>
              <a:t>5</a:t>
            </a:fld>
            <a:endParaRPr lang="en-US"/>
          </a:p>
        </p:txBody>
      </p:sp>
    </p:spTree>
    <p:extLst>
      <p:ext uri="{BB962C8B-B14F-4D97-AF65-F5344CB8AC3E}">
        <p14:creationId xmlns:p14="http://schemas.microsoft.com/office/powerpoint/2010/main" val="972038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69B16-4276-E44B-BCE1-8CA2D142C6E3}" type="slidenum">
              <a:rPr lang="en-US" smtClean="0"/>
              <a:t>6</a:t>
            </a:fld>
            <a:endParaRPr lang="en-US"/>
          </a:p>
        </p:txBody>
      </p:sp>
    </p:spTree>
    <p:extLst>
      <p:ext uri="{BB962C8B-B14F-4D97-AF65-F5344CB8AC3E}">
        <p14:creationId xmlns:p14="http://schemas.microsoft.com/office/powerpoint/2010/main" val="1146408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8EAD2BE-EB60-634A-B290-4508F39B12C0}" type="datetimeFigureOut">
              <a:rPr lang="en-US" smtClean="0"/>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1918369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EAD2BE-EB60-634A-B290-4508F39B12C0}" type="datetimeFigureOut">
              <a:rPr lang="en-US" smtClean="0"/>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141593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EAD2BE-EB60-634A-B290-4508F39B12C0}" type="datetimeFigureOut">
              <a:rPr lang="en-US" smtClean="0"/>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1338798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EAD2BE-EB60-634A-B290-4508F39B12C0}" type="datetimeFigureOut">
              <a:rPr lang="en-US" smtClean="0"/>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150800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EAD2BE-EB60-634A-B290-4508F39B12C0}" type="datetimeFigureOut">
              <a:rPr lang="en-US" smtClean="0"/>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2072807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EAD2BE-EB60-634A-B290-4508F39B12C0}" type="datetimeFigureOut">
              <a:rPr lang="en-US" smtClean="0"/>
              <a:t>10/14/15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1202838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EAD2BE-EB60-634A-B290-4508F39B12C0}" type="datetimeFigureOut">
              <a:rPr lang="en-US" smtClean="0"/>
              <a:t>10/14/15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184382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EAD2BE-EB60-634A-B290-4508F39B12C0}" type="datetimeFigureOut">
              <a:rPr lang="en-US" smtClean="0"/>
              <a:t>10/14/15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943966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EAD2BE-EB60-634A-B290-4508F39B12C0}" type="datetimeFigureOut">
              <a:rPr lang="en-US" smtClean="0"/>
              <a:t>10/14/15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178696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EAD2BE-EB60-634A-B290-4508F39B12C0}" type="datetimeFigureOut">
              <a:rPr lang="en-US" smtClean="0"/>
              <a:t>10/14/15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92247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EAD2BE-EB60-634A-B290-4508F39B12C0}" type="datetimeFigureOut">
              <a:rPr lang="en-US" smtClean="0"/>
              <a:t>10/14/15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DEA44-FF24-914B-AEA1-85C69722CF75}" type="slidenum">
              <a:rPr lang="en-US" smtClean="0"/>
              <a:t>‹#›</a:t>
            </a:fld>
            <a:endParaRPr lang="en-US"/>
          </a:p>
        </p:txBody>
      </p:sp>
    </p:spTree>
    <p:extLst>
      <p:ext uri="{BB962C8B-B14F-4D97-AF65-F5344CB8AC3E}">
        <p14:creationId xmlns:p14="http://schemas.microsoft.com/office/powerpoint/2010/main" val="13034983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AD2BE-EB60-634A-B290-4508F39B12C0}" type="datetimeFigureOut">
              <a:rPr lang="en-US" smtClean="0"/>
              <a:t>10/14/15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DEA44-FF24-914B-AEA1-85C69722CF75}" type="slidenum">
              <a:rPr lang="en-US" smtClean="0"/>
              <a:t>‹#›</a:t>
            </a:fld>
            <a:endParaRPr lang="en-US"/>
          </a:p>
        </p:txBody>
      </p:sp>
    </p:spTree>
    <p:extLst>
      <p:ext uri="{BB962C8B-B14F-4D97-AF65-F5344CB8AC3E}">
        <p14:creationId xmlns:p14="http://schemas.microsoft.com/office/powerpoint/2010/main" val="539189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5.jpg"/><Relationship Id="rId8" Type="http://schemas.openxmlformats.org/officeDocument/2006/relationships/chart" Target="../charts/chart1.xml"/><Relationship Id="rId9" Type="http://schemas.openxmlformats.org/officeDocument/2006/relationships/image" Target="../media/image6.jpg"/><Relationship Id="rId10" Type="http://schemas.openxmlformats.org/officeDocument/2006/relationships/image" Target="../media/image7.png"/><Relationship Id="rId11" Type="http://schemas.openxmlformats.org/officeDocument/2006/relationships/image" Target="../media/image8.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2000" cy="6858000"/>
          </a:xfrm>
          <a:prstGeom prst="rect">
            <a:avLst/>
          </a:prstGeom>
        </p:spPr>
      </p:pic>
      <p:sp>
        <p:nvSpPr>
          <p:cNvPr id="9" name="Rectangle 8"/>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10" name="Rectangle 9"/>
          <p:cNvSpPr/>
          <p:nvPr/>
        </p:nvSpPr>
        <p:spPr>
          <a:xfrm>
            <a:off x="0" y="523220"/>
            <a:ext cx="12192000" cy="217758"/>
          </a:xfrm>
          <a:prstGeom prst="rect">
            <a:avLst/>
          </a:prstGeom>
          <a:blipFill>
            <a:blip r:embed="rId4"/>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1" name="TextBox 10"/>
          <p:cNvSpPr txBox="1"/>
          <p:nvPr/>
        </p:nvSpPr>
        <p:spPr>
          <a:xfrm>
            <a:off x="0" y="447433"/>
            <a:ext cx="763351"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a:t>
            </a:r>
          </a:p>
        </p:txBody>
      </p:sp>
      <p:sp>
        <p:nvSpPr>
          <p:cNvPr id="12" name="TextBox 11"/>
          <p:cNvSpPr txBox="1"/>
          <p:nvPr/>
        </p:nvSpPr>
        <p:spPr>
          <a:xfrm>
            <a:off x="9665166" y="447433"/>
            <a:ext cx="1265090" cy="369332"/>
          </a:xfrm>
          <a:prstGeom prst="rect">
            <a:avLst/>
          </a:prstGeom>
          <a:noFill/>
        </p:spPr>
        <p:txBody>
          <a:bodyPr wrap="none" rtlCol="0">
            <a:spAutoFit/>
          </a:bodyPr>
          <a:lstStyle/>
          <a:p>
            <a:r>
              <a:rPr lang="en-US" smtClean="0"/>
              <a:t>User_name</a:t>
            </a:r>
            <a:endParaRPr lang="en-US" dirty="0"/>
          </a:p>
        </p:txBody>
      </p:sp>
      <p:sp>
        <p:nvSpPr>
          <p:cNvPr id="13" name="Rounded Rectangle 12"/>
          <p:cNvSpPr/>
          <p:nvPr/>
        </p:nvSpPr>
        <p:spPr>
          <a:xfrm>
            <a:off x="11153422" y="523221"/>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logout</a:t>
            </a:r>
            <a:endParaRPr lang="en-US" dirty="0"/>
          </a:p>
        </p:txBody>
      </p:sp>
      <p:sp>
        <p:nvSpPr>
          <p:cNvPr id="16" name="Rectangle 15"/>
          <p:cNvSpPr/>
          <p:nvPr/>
        </p:nvSpPr>
        <p:spPr>
          <a:xfrm>
            <a:off x="130629" y="6009979"/>
            <a:ext cx="11868072" cy="597534"/>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Important Information</a:t>
            </a:r>
            <a:endParaRPr lang="en-US" dirty="0"/>
          </a:p>
        </p:txBody>
      </p:sp>
      <p:sp>
        <p:nvSpPr>
          <p:cNvPr id="17" name="Rounded Rectangle 16"/>
          <p:cNvSpPr/>
          <p:nvPr/>
        </p:nvSpPr>
        <p:spPr>
          <a:xfrm>
            <a:off x="8186370" y="513479"/>
            <a:ext cx="1211124" cy="22989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Hot Topics</a:t>
            </a:r>
            <a:endParaRPr lang="en-US" dirty="0"/>
          </a:p>
        </p:txBody>
      </p:sp>
      <p:grpSp>
        <p:nvGrpSpPr>
          <p:cNvPr id="21" name="Group 20"/>
          <p:cNvGrpSpPr/>
          <p:nvPr/>
        </p:nvGrpSpPr>
        <p:grpSpPr>
          <a:xfrm>
            <a:off x="130629" y="970653"/>
            <a:ext cx="11879647" cy="2352841"/>
            <a:chOff x="130629" y="970653"/>
            <a:chExt cx="11879647" cy="2352841"/>
          </a:xfrm>
        </p:grpSpPr>
        <p:sp>
          <p:nvSpPr>
            <p:cNvPr id="14" name="Rectangle 13"/>
            <p:cNvSpPr/>
            <p:nvPr/>
          </p:nvSpPr>
          <p:spPr>
            <a:xfrm>
              <a:off x="130629" y="1046825"/>
              <a:ext cx="11868072" cy="2276669"/>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2">
                      <a:satMod val="175000"/>
                      <a:alpha val="40000"/>
                    </a:schemeClr>
                  </a:glow>
                  <a:reflection blurRad="6350" stA="55000" endA="300" endPos="45500" dir="5400000" sy="-100000" algn="bl" rotWithShape="0"/>
                </a:effectLst>
              </a:endParaRPr>
            </a:p>
          </p:txBody>
        </p:sp>
        <p:sp>
          <p:nvSpPr>
            <p:cNvPr id="18" name="Rectangle 17"/>
            <p:cNvSpPr/>
            <p:nvPr/>
          </p:nvSpPr>
          <p:spPr>
            <a:xfrm>
              <a:off x="130629" y="970653"/>
              <a:ext cx="11879647" cy="222880"/>
            </a:xfrm>
            <a:prstGeom prst="rect">
              <a:avLst/>
            </a:prstGeom>
            <a:blipFill>
              <a:blip r:embed="rId4"/>
              <a:tile tx="0" ty="0" sx="100000" sy="100000" flip="none" algn="tl"/>
            </a:blip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grpSp>
      <p:grpSp>
        <p:nvGrpSpPr>
          <p:cNvPr id="20" name="Group 19"/>
          <p:cNvGrpSpPr/>
          <p:nvPr/>
        </p:nvGrpSpPr>
        <p:grpSpPr>
          <a:xfrm>
            <a:off x="130629" y="3492176"/>
            <a:ext cx="11901351" cy="2276669"/>
            <a:chOff x="130629" y="3423596"/>
            <a:chExt cx="11901351" cy="2276669"/>
          </a:xfrm>
        </p:grpSpPr>
        <p:sp>
          <p:nvSpPr>
            <p:cNvPr id="15" name="Rectangle 14"/>
            <p:cNvSpPr/>
            <p:nvPr/>
          </p:nvSpPr>
          <p:spPr>
            <a:xfrm>
              <a:off x="130629" y="3423596"/>
              <a:ext cx="11868072" cy="2276669"/>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52333" y="3423596"/>
              <a:ext cx="11879647" cy="222880"/>
            </a:xfrm>
            <a:prstGeom prst="rect">
              <a:avLst/>
            </a:prstGeom>
            <a:blipFill>
              <a:blip r:embed="rId4"/>
              <a:tile tx="0" ty="0" sx="100000" sy="100000" flip="none" algn="tl"/>
            </a:blip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grpSp>
      <p:sp>
        <p:nvSpPr>
          <p:cNvPr id="22" name="TextBox 21"/>
          <p:cNvSpPr txBox="1"/>
          <p:nvPr/>
        </p:nvSpPr>
        <p:spPr>
          <a:xfrm>
            <a:off x="152400" y="892065"/>
            <a:ext cx="1965603" cy="369332"/>
          </a:xfrm>
          <a:prstGeom prst="rect">
            <a:avLst/>
          </a:prstGeom>
          <a:noFill/>
        </p:spPr>
        <p:txBody>
          <a:bodyPr wrap="none" rtlCol="0">
            <a:spAutoFit/>
          </a:bodyPr>
          <a:lstStyle/>
          <a:p>
            <a:r>
              <a:rPr lang="en-US" dirty="0" err="1" smtClean="0">
                <a:latin typeface="Bauhaus 93" charset="0"/>
                <a:ea typeface="Bauhaus 93" charset="0"/>
                <a:cs typeface="Bauhaus 93" charset="0"/>
              </a:rPr>
              <a:t>Favourite</a:t>
            </a:r>
            <a:r>
              <a:rPr lang="en-US" dirty="0" smtClean="0">
                <a:latin typeface="Bauhaus 93" charset="0"/>
                <a:ea typeface="Bauhaus 93" charset="0"/>
                <a:cs typeface="Bauhaus 93" charset="0"/>
              </a:rPr>
              <a:t> sessions</a:t>
            </a:r>
            <a:endParaRPr lang="en-US" dirty="0" smtClean="0">
              <a:solidFill>
                <a:schemeClr val="tx1"/>
              </a:solidFill>
              <a:latin typeface="Bauhaus 93" charset="0"/>
              <a:ea typeface="Bauhaus 93" charset="0"/>
              <a:cs typeface="Bauhaus 93" charset="0"/>
            </a:endParaRPr>
          </a:p>
        </p:txBody>
      </p:sp>
      <p:sp>
        <p:nvSpPr>
          <p:cNvPr id="23" name="TextBox 22"/>
          <p:cNvSpPr txBox="1"/>
          <p:nvPr/>
        </p:nvSpPr>
        <p:spPr>
          <a:xfrm>
            <a:off x="152400" y="3397065"/>
            <a:ext cx="1648208" cy="369332"/>
          </a:xfrm>
          <a:prstGeom prst="rect">
            <a:avLst/>
          </a:prstGeom>
          <a:noFill/>
        </p:spPr>
        <p:txBody>
          <a:bodyPr wrap="none" rtlCol="0">
            <a:spAutoFit/>
          </a:bodyPr>
          <a:lstStyle/>
          <a:p>
            <a:r>
              <a:rPr lang="en-US" dirty="0" smtClean="0">
                <a:latin typeface="Bauhaus 93" charset="0"/>
                <a:ea typeface="Bauhaus 93" charset="0"/>
                <a:cs typeface="Bauhaus 93" charset="0"/>
              </a:rPr>
              <a:t>Forum sessions</a:t>
            </a:r>
            <a:endParaRPr lang="en-US" dirty="0" smtClean="0">
              <a:solidFill>
                <a:schemeClr val="tx1"/>
              </a:solidFill>
              <a:latin typeface="Bauhaus 93" charset="0"/>
              <a:ea typeface="Bauhaus 93" charset="0"/>
              <a:cs typeface="Bauhaus 93"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9048324"/>
              </p:ext>
            </p:extLst>
          </p:nvPr>
        </p:nvGraphicFramePr>
        <p:xfrm>
          <a:off x="286291" y="1394617"/>
          <a:ext cx="11443747" cy="1639653"/>
        </p:xfrm>
        <a:graphic>
          <a:graphicData uri="http://schemas.openxmlformats.org/drawingml/2006/table">
            <a:tbl>
              <a:tblPr firstRow="1" bandRow="1">
                <a:tableStyleId>{0E3FDE45-AF77-4B5C-9715-49D594BDF05E}</a:tableStyleId>
              </a:tblPr>
              <a:tblGrid>
                <a:gridCol w="1972000"/>
                <a:gridCol w="6885709"/>
                <a:gridCol w="2586038"/>
              </a:tblGrid>
              <a:tr h="405687">
                <a:tc>
                  <a:txBody>
                    <a:bodyPr/>
                    <a:lstStyle/>
                    <a:p>
                      <a:r>
                        <a:rPr lang="en-US" u="sng" dirty="0" smtClean="0"/>
                        <a:t>Housing</a:t>
                      </a:r>
                      <a:endParaRPr lang="en-US" u="sng" dirty="0"/>
                    </a:p>
                  </a:txBody>
                  <a:tcPr>
                    <a:lnR w="12700" cap="flat" cmpd="sng" algn="ctr">
                      <a:solidFill>
                        <a:srgbClr val="FBE5D6"/>
                      </a:solidFill>
                      <a:prstDash val="solid"/>
                      <a:round/>
                      <a:headEnd type="none" w="med" len="med"/>
                      <a:tailEnd type="none" w="med" len="med"/>
                    </a:lnR>
                    <a:lnB w="12700" cap="flat" cmpd="sng" algn="ctr">
                      <a:solidFill>
                        <a:srgbClr val="FBE5D6"/>
                      </a:solidFill>
                      <a:prstDash val="solid"/>
                      <a:round/>
                      <a:headEnd type="none" w="med" len="med"/>
                      <a:tailEnd type="none" w="med" len="med"/>
                    </a:lnB>
                    <a:solidFill>
                      <a:srgbClr val="A5551E">
                        <a:alpha val="18824"/>
                      </a:srgbClr>
                    </a:solidFill>
                  </a:tcPr>
                </a:tc>
                <a:tc>
                  <a:txBody>
                    <a:bodyPr/>
                    <a:lstStyle/>
                    <a:p>
                      <a:r>
                        <a:rPr lang="en-US" b="0" dirty="0" smtClean="0"/>
                        <a:t>Provide information</a:t>
                      </a:r>
                      <a:r>
                        <a:rPr lang="en-US" b="0" baseline="0" dirty="0" smtClean="0"/>
                        <a:t> about house sublease and rent</a:t>
                      </a:r>
                      <a:endParaRPr lang="en-US" b="0"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B w="12700" cap="flat" cmpd="sng" algn="ctr">
                      <a:solidFill>
                        <a:srgbClr val="FBE5D6"/>
                      </a:solidFill>
                      <a:prstDash val="solid"/>
                      <a:round/>
                      <a:headEnd type="none" w="med" len="med"/>
                      <a:tailEnd type="none" w="med" len="med"/>
                    </a:lnB>
                  </a:tcPr>
                </a:tc>
                <a:tc>
                  <a:txBody>
                    <a:bodyPr/>
                    <a:lstStyle/>
                    <a:p>
                      <a:r>
                        <a:rPr lang="en-US" b="0" dirty="0" smtClean="0"/>
                        <a:t>Moderator:</a:t>
                      </a:r>
                      <a:r>
                        <a:rPr lang="en-US" b="0" baseline="0" dirty="0" smtClean="0"/>
                        <a:t>  </a:t>
                      </a:r>
                      <a:r>
                        <a:rPr lang="en-US" b="0" baseline="0" dirty="0" err="1" smtClean="0"/>
                        <a:t>zruan</a:t>
                      </a:r>
                      <a:endParaRPr lang="en-US" b="0" dirty="0"/>
                    </a:p>
                  </a:txBody>
                  <a:tcPr>
                    <a:lnL w="12700" cap="flat" cmpd="sng" algn="ctr">
                      <a:solidFill>
                        <a:srgbClr val="FBE5D6"/>
                      </a:solidFill>
                      <a:prstDash val="solid"/>
                      <a:round/>
                      <a:headEnd type="none" w="med" len="med"/>
                      <a:tailEnd type="none" w="med" len="med"/>
                    </a:lnL>
                    <a:lnB w="12700" cap="flat" cmpd="sng" algn="ctr">
                      <a:solidFill>
                        <a:srgbClr val="FBE5D6"/>
                      </a:solidFill>
                      <a:prstDash val="solid"/>
                      <a:round/>
                      <a:headEnd type="none" w="med" len="med"/>
                      <a:tailEnd type="none" w="med" len="med"/>
                    </a:lnB>
                  </a:tcPr>
                </a:tc>
              </a:tr>
              <a:tr h="411322">
                <a:tc>
                  <a:txBody>
                    <a:bodyPr/>
                    <a:lstStyle/>
                    <a:p>
                      <a:r>
                        <a:rPr lang="en-US" b="1" u="sng" dirty="0" smtClean="0"/>
                        <a:t>Course</a:t>
                      </a:r>
                      <a:endParaRPr lang="en-US" b="1" u="sng"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r>
                        <a:rPr lang="en-US" dirty="0" smtClean="0"/>
                        <a:t>Discussion</a:t>
                      </a:r>
                      <a:r>
                        <a:rPr lang="en-US" baseline="0" dirty="0" smtClean="0"/>
                        <a:t> about courses information</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Moderator:</a:t>
                      </a:r>
                      <a:r>
                        <a:rPr lang="en-US" b="0" baseline="0" dirty="0" smtClean="0"/>
                        <a:t>  </a:t>
                      </a:r>
                      <a:r>
                        <a:rPr lang="en-US" b="0" baseline="0" dirty="0" err="1" smtClean="0"/>
                        <a:t>bowenz</a:t>
                      </a:r>
                      <a:endParaRPr lang="en-US" b="0" dirty="0" smtClean="0"/>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1" u="sng" dirty="0" smtClean="0"/>
                        <a:t>Life in Pittsburgh</a:t>
                      </a:r>
                      <a:endParaRPr lang="en-US" b="1" u="sng"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r>
                        <a:rPr lang="en-US" dirty="0" smtClean="0"/>
                        <a:t>What</a:t>
                      </a:r>
                      <a:r>
                        <a:rPr lang="en-US" baseline="0" dirty="0" smtClean="0"/>
                        <a:t> is the life in Pittsburgh</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Moderator:</a:t>
                      </a:r>
                      <a:r>
                        <a:rPr lang="en-US" b="0" baseline="0" dirty="0" smtClean="0"/>
                        <a:t>  </a:t>
                      </a:r>
                      <a:r>
                        <a:rPr lang="en-US" b="0" baseline="0" dirty="0" err="1" smtClean="0"/>
                        <a:t>linxz</a:t>
                      </a:r>
                      <a:endParaRPr lang="en-US" b="0" dirty="0" smtClean="0"/>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1" u="sng" dirty="0" smtClean="0"/>
                        <a:t>Pet</a:t>
                      </a:r>
                      <a:endParaRPr lang="en-US" b="1" u="sng"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solidFill>
                      <a:srgbClr val="A5551E">
                        <a:alpha val="18824"/>
                      </a:srgbClr>
                    </a:solidFill>
                  </a:tcPr>
                </a:tc>
                <a:tc>
                  <a:txBody>
                    <a:bodyPr/>
                    <a:lstStyle/>
                    <a:p>
                      <a:r>
                        <a:rPr lang="en-US" dirty="0" smtClean="0"/>
                        <a:t>Share your</a:t>
                      </a:r>
                      <a:r>
                        <a:rPr lang="en-US" baseline="0" dirty="0" smtClean="0"/>
                        <a:t> friends about your friends</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Moderator:</a:t>
                      </a:r>
                      <a:r>
                        <a:rPr lang="en-US" b="0" baseline="0" dirty="0" smtClean="0"/>
                        <a:t>  </a:t>
                      </a:r>
                      <a:r>
                        <a:rPr lang="en-US" b="0" baseline="0" dirty="0" err="1" smtClean="0"/>
                        <a:t>zruan</a:t>
                      </a:r>
                      <a:endParaRPr lang="en-US" b="0" dirty="0" smtClean="0"/>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41306624"/>
              </p:ext>
            </p:extLst>
          </p:nvPr>
        </p:nvGraphicFramePr>
        <p:xfrm>
          <a:off x="152333" y="3715057"/>
          <a:ext cx="11846367" cy="2044436"/>
        </p:xfrm>
        <a:graphic>
          <a:graphicData uri="http://schemas.openxmlformats.org/drawingml/2006/table">
            <a:tbl>
              <a:tblPr firstRow="1" bandRow="1">
                <a:tableStyleId>{0E3FDE45-AF77-4B5C-9715-49D594BDF05E}</a:tableStyleId>
              </a:tblPr>
              <a:tblGrid>
                <a:gridCol w="3948789"/>
                <a:gridCol w="3948789"/>
                <a:gridCol w="3948789"/>
              </a:tblGrid>
              <a:tr h="1015168">
                <a:tc>
                  <a:txBody>
                    <a:bodyPr/>
                    <a:lstStyle/>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1029268">
                <a:tc>
                  <a:txBody>
                    <a:bodyPr/>
                    <a:lstStyle/>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75056566"/>
              </p:ext>
            </p:extLst>
          </p:nvPr>
        </p:nvGraphicFramePr>
        <p:xfrm>
          <a:off x="286290" y="3824139"/>
          <a:ext cx="3724878" cy="731520"/>
        </p:xfrm>
        <a:graphic>
          <a:graphicData uri="http://schemas.openxmlformats.org/drawingml/2006/table">
            <a:tbl>
              <a:tblPr firstRow="1" bandRow="1">
                <a:tableStyleId>{5C22544A-7EE6-4342-B048-85BDC9FD1C3A}</a:tableStyleId>
              </a:tblPr>
              <a:tblGrid>
                <a:gridCol w="2432526"/>
                <a:gridCol w="1292352"/>
              </a:tblGrid>
              <a:tr h="312715">
                <a:tc>
                  <a:txBody>
                    <a:bodyPr/>
                    <a:lstStyle/>
                    <a:p>
                      <a:r>
                        <a:rPr lang="en-US" u="sng" dirty="0" smtClean="0">
                          <a:solidFill>
                            <a:schemeClr val="tx1"/>
                          </a:solidFill>
                        </a:rPr>
                        <a:t>Life in Pittsburgh</a:t>
                      </a:r>
                      <a:endParaRPr lang="en-US" u="sng"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rowSpan="2">
                  <a:txBody>
                    <a:bodyPr/>
                    <a:lstStyle/>
                    <a:p>
                      <a:r>
                        <a:rPr lang="en-US" b="0" dirty="0" smtClean="0">
                          <a:solidFill>
                            <a:schemeClr val="tx1"/>
                          </a:solidFill>
                        </a:rPr>
                        <a:t>Moderator: </a:t>
                      </a:r>
                      <a:r>
                        <a:rPr lang="en-US" b="0" dirty="0" err="1" smtClean="0">
                          <a:solidFill>
                            <a:schemeClr val="tx1"/>
                          </a:solidFill>
                        </a:rPr>
                        <a:t>zruan</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12715">
                <a:tc>
                  <a:txBody>
                    <a:bodyPr/>
                    <a:lstStyle/>
                    <a:p>
                      <a:r>
                        <a:rPr lang="en-US" dirty="0" smtClean="0">
                          <a:solidFill>
                            <a:schemeClr val="tx1">
                              <a:lumMod val="50000"/>
                              <a:lumOff val="50000"/>
                            </a:schemeClr>
                          </a:solidFill>
                        </a:rPr>
                        <a:t>Threads today:  20</a:t>
                      </a:r>
                      <a:endParaRPr lang="en-US" dirty="0">
                        <a:solidFill>
                          <a:schemeClr val="tx1">
                            <a:lumMod val="50000"/>
                            <a:lumOff val="50000"/>
                          </a:schemeClr>
                        </a:solidFill>
                      </a:endParaRPr>
                    </a:p>
                  </a:txBody>
                  <a:tcPr>
                    <a:lnL w="12700" cmpd="sng">
                      <a:noFill/>
                    </a:lnL>
                    <a:lnR w="38100" cmpd="sng">
                      <a:noFill/>
                    </a:lnR>
                    <a:lnT w="381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no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892056827"/>
              </p:ext>
            </p:extLst>
          </p:nvPr>
        </p:nvGraphicFramePr>
        <p:xfrm>
          <a:off x="4235491" y="3807722"/>
          <a:ext cx="3724878" cy="731520"/>
        </p:xfrm>
        <a:graphic>
          <a:graphicData uri="http://schemas.openxmlformats.org/drawingml/2006/table">
            <a:tbl>
              <a:tblPr firstRow="1" bandRow="1">
                <a:tableStyleId>{5C22544A-7EE6-4342-B048-85BDC9FD1C3A}</a:tableStyleId>
              </a:tblPr>
              <a:tblGrid>
                <a:gridCol w="2432526"/>
                <a:gridCol w="1292352"/>
              </a:tblGrid>
              <a:tr h="312715">
                <a:tc>
                  <a:txBody>
                    <a:bodyPr/>
                    <a:lstStyle/>
                    <a:p>
                      <a:r>
                        <a:rPr lang="en-US" u="sng" dirty="0" smtClean="0">
                          <a:solidFill>
                            <a:schemeClr val="tx1"/>
                          </a:solidFill>
                        </a:rPr>
                        <a:t>Work</a:t>
                      </a:r>
                      <a:endParaRPr lang="en-US" u="sng"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rowSpan="2">
                  <a:txBody>
                    <a:bodyPr/>
                    <a:lstStyle/>
                    <a:p>
                      <a:r>
                        <a:rPr lang="en-US" b="0" dirty="0" smtClean="0">
                          <a:solidFill>
                            <a:schemeClr val="tx1"/>
                          </a:solidFill>
                        </a:rPr>
                        <a:t>Moderator: </a:t>
                      </a:r>
                      <a:r>
                        <a:rPr lang="en-US" b="0" dirty="0" err="1" smtClean="0">
                          <a:solidFill>
                            <a:schemeClr val="tx1"/>
                          </a:solidFill>
                        </a:rPr>
                        <a:t>linxz</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12715">
                <a:tc>
                  <a:txBody>
                    <a:bodyPr/>
                    <a:lstStyle/>
                    <a:p>
                      <a:r>
                        <a:rPr lang="en-US" dirty="0" smtClean="0">
                          <a:solidFill>
                            <a:schemeClr val="tx1">
                              <a:lumMod val="50000"/>
                              <a:lumOff val="50000"/>
                            </a:schemeClr>
                          </a:solidFill>
                        </a:rPr>
                        <a:t>Threads today:  50</a:t>
                      </a:r>
                      <a:endParaRPr lang="en-US" dirty="0">
                        <a:solidFill>
                          <a:schemeClr val="tx1">
                            <a:lumMod val="50000"/>
                            <a:lumOff val="50000"/>
                          </a:schemeClr>
                        </a:solidFill>
                      </a:endParaRPr>
                    </a:p>
                  </a:txBody>
                  <a:tcPr>
                    <a:lnL w="12700" cmpd="sng">
                      <a:noFill/>
                    </a:lnL>
                    <a:lnR w="38100" cmpd="sng">
                      <a:noFill/>
                    </a:lnR>
                    <a:lnT w="381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noFill/>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630945529"/>
              </p:ext>
            </p:extLst>
          </p:nvPr>
        </p:nvGraphicFramePr>
        <p:xfrm>
          <a:off x="8184692" y="3799755"/>
          <a:ext cx="3724878" cy="731520"/>
        </p:xfrm>
        <a:graphic>
          <a:graphicData uri="http://schemas.openxmlformats.org/drawingml/2006/table">
            <a:tbl>
              <a:tblPr firstRow="1" bandRow="1">
                <a:tableStyleId>{5C22544A-7EE6-4342-B048-85BDC9FD1C3A}</a:tableStyleId>
              </a:tblPr>
              <a:tblGrid>
                <a:gridCol w="2432526"/>
                <a:gridCol w="1292352"/>
              </a:tblGrid>
              <a:tr h="312715">
                <a:tc>
                  <a:txBody>
                    <a:bodyPr/>
                    <a:lstStyle/>
                    <a:p>
                      <a:r>
                        <a:rPr lang="en-US" u="sng" dirty="0" smtClean="0">
                          <a:solidFill>
                            <a:schemeClr val="tx1"/>
                          </a:solidFill>
                        </a:rPr>
                        <a:t>Study in CMU</a:t>
                      </a:r>
                      <a:endParaRPr lang="en-US" u="sng"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rowSpan="2">
                  <a:txBody>
                    <a:bodyPr/>
                    <a:lstStyle/>
                    <a:p>
                      <a:r>
                        <a:rPr lang="en-US" b="0" dirty="0" smtClean="0">
                          <a:solidFill>
                            <a:schemeClr val="tx1"/>
                          </a:solidFill>
                        </a:rPr>
                        <a:t>Moderator: </a:t>
                      </a:r>
                      <a:r>
                        <a:rPr lang="en-US" b="0" dirty="0" err="1" smtClean="0">
                          <a:solidFill>
                            <a:schemeClr val="tx1"/>
                          </a:solidFill>
                        </a:rPr>
                        <a:t>bowenz</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12715">
                <a:tc>
                  <a:txBody>
                    <a:bodyPr/>
                    <a:lstStyle/>
                    <a:p>
                      <a:r>
                        <a:rPr lang="en-US" dirty="0" smtClean="0">
                          <a:solidFill>
                            <a:schemeClr val="tx1">
                              <a:lumMod val="50000"/>
                              <a:lumOff val="50000"/>
                            </a:schemeClr>
                          </a:solidFill>
                        </a:rPr>
                        <a:t>Threads today:  15</a:t>
                      </a:r>
                      <a:endParaRPr lang="en-US" dirty="0">
                        <a:solidFill>
                          <a:schemeClr val="tx1">
                            <a:lumMod val="50000"/>
                            <a:lumOff val="50000"/>
                          </a:schemeClr>
                        </a:solidFill>
                      </a:endParaRPr>
                    </a:p>
                  </a:txBody>
                  <a:tcPr>
                    <a:lnL w="12700" cmpd="sng">
                      <a:noFill/>
                    </a:lnL>
                    <a:lnR w="38100" cmpd="sng">
                      <a:noFill/>
                    </a:lnR>
                    <a:lnT w="381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no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837271919"/>
              </p:ext>
            </p:extLst>
          </p:nvPr>
        </p:nvGraphicFramePr>
        <p:xfrm>
          <a:off x="286290" y="4876269"/>
          <a:ext cx="3724878" cy="731520"/>
        </p:xfrm>
        <a:graphic>
          <a:graphicData uri="http://schemas.openxmlformats.org/drawingml/2006/table">
            <a:tbl>
              <a:tblPr firstRow="1" bandRow="1">
                <a:tableStyleId>{5C22544A-7EE6-4342-B048-85BDC9FD1C3A}</a:tableStyleId>
              </a:tblPr>
              <a:tblGrid>
                <a:gridCol w="2432526"/>
                <a:gridCol w="1292352"/>
              </a:tblGrid>
              <a:tr h="312715">
                <a:tc>
                  <a:txBody>
                    <a:bodyPr/>
                    <a:lstStyle/>
                    <a:p>
                      <a:r>
                        <a:rPr lang="en-US" u="sng" dirty="0" smtClean="0">
                          <a:solidFill>
                            <a:schemeClr val="tx1"/>
                          </a:solidFill>
                        </a:rPr>
                        <a:t>Secret</a:t>
                      </a:r>
                      <a:r>
                        <a:rPr lang="en-US" u="sng" baseline="0" dirty="0" smtClean="0">
                          <a:solidFill>
                            <a:schemeClr val="tx1"/>
                          </a:solidFill>
                        </a:rPr>
                        <a:t> words</a:t>
                      </a:r>
                      <a:endParaRPr lang="en-US" u="sng"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rowSpan="2">
                  <a:txBody>
                    <a:bodyPr/>
                    <a:lstStyle/>
                    <a:p>
                      <a:r>
                        <a:rPr lang="en-US" b="0" dirty="0" smtClean="0">
                          <a:solidFill>
                            <a:schemeClr val="tx1"/>
                          </a:solidFill>
                        </a:rPr>
                        <a:t>Moderator: </a:t>
                      </a:r>
                      <a:r>
                        <a:rPr lang="en-US" b="0" dirty="0" err="1" smtClean="0">
                          <a:solidFill>
                            <a:schemeClr val="tx1"/>
                          </a:solidFill>
                        </a:rPr>
                        <a:t>linxz</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12715">
                <a:tc>
                  <a:txBody>
                    <a:bodyPr/>
                    <a:lstStyle/>
                    <a:p>
                      <a:r>
                        <a:rPr lang="en-US" dirty="0" smtClean="0">
                          <a:solidFill>
                            <a:schemeClr val="tx1">
                              <a:lumMod val="50000"/>
                              <a:lumOff val="50000"/>
                            </a:schemeClr>
                          </a:solidFill>
                        </a:rPr>
                        <a:t>Threads today:  25</a:t>
                      </a:r>
                      <a:endParaRPr lang="en-US" dirty="0">
                        <a:solidFill>
                          <a:schemeClr val="tx1">
                            <a:lumMod val="50000"/>
                            <a:lumOff val="50000"/>
                          </a:schemeClr>
                        </a:solidFill>
                      </a:endParaRPr>
                    </a:p>
                  </a:txBody>
                  <a:tcPr>
                    <a:lnL w="12700" cmpd="sng">
                      <a:noFill/>
                    </a:lnL>
                    <a:lnR w="38100" cmpd="sng">
                      <a:noFill/>
                    </a:lnR>
                    <a:lnT w="381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720576608"/>
              </p:ext>
            </p:extLst>
          </p:nvPr>
        </p:nvGraphicFramePr>
        <p:xfrm>
          <a:off x="4235491" y="4876269"/>
          <a:ext cx="3724878" cy="731520"/>
        </p:xfrm>
        <a:graphic>
          <a:graphicData uri="http://schemas.openxmlformats.org/drawingml/2006/table">
            <a:tbl>
              <a:tblPr firstRow="1" bandRow="1">
                <a:tableStyleId>{5C22544A-7EE6-4342-B048-85BDC9FD1C3A}</a:tableStyleId>
              </a:tblPr>
              <a:tblGrid>
                <a:gridCol w="2432526"/>
                <a:gridCol w="1292352"/>
              </a:tblGrid>
              <a:tr h="312715">
                <a:tc>
                  <a:txBody>
                    <a:bodyPr/>
                    <a:lstStyle/>
                    <a:p>
                      <a:r>
                        <a:rPr lang="en-US" u="sng" dirty="0" smtClean="0">
                          <a:solidFill>
                            <a:schemeClr val="tx1"/>
                          </a:solidFill>
                        </a:rPr>
                        <a:t>Technology</a:t>
                      </a:r>
                      <a:endParaRPr lang="en-US" u="sng"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rowSpan="2">
                  <a:txBody>
                    <a:bodyPr/>
                    <a:lstStyle/>
                    <a:p>
                      <a:r>
                        <a:rPr lang="en-US" b="0" dirty="0" smtClean="0">
                          <a:solidFill>
                            <a:schemeClr val="tx1"/>
                          </a:solidFill>
                        </a:rPr>
                        <a:t>Moderator: </a:t>
                      </a:r>
                      <a:r>
                        <a:rPr lang="en-US" b="0" dirty="0" err="1" smtClean="0">
                          <a:solidFill>
                            <a:schemeClr val="tx1"/>
                          </a:solidFill>
                        </a:rPr>
                        <a:t>bowenz</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12715">
                <a:tc>
                  <a:txBody>
                    <a:bodyPr/>
                    <a:lstStyle/>
                    <a:p>
                      <a:r>
                        <a:rPr lang="en-US" dirty="0" smtClean="0">
                          <a:solidFill>
                            <a:schemeClr val="tx1">
                              <a:lumMod val="50000"/>
                              <a:lumOff val="50000"/>
                            </a:schemeClr>
                          </a:solidFill>
                        </a:rPr>
                        <a:t>Threads today:  10</a:t>
                      </a:r>
                      <a:endParaRPr lang="en-US" dirty="0">
                        <a:solidFill>
                          <a:schemeClr val="tx1">
                            <a:lumMod val="50000"/>
                            <a:lumOff val="50000"/>
                          </a:schemeClr>
                        </a:solidFill>
                      </a:endParaRPr>
                    </a:p>
                  </a:txBody>
                  <a:tcPr>
                    <a:lnL w="12700" cmpd="sng">
                      <a:noFill/>
                    </a:lnL>
                    <a:lnR w="38100" cmpd="sng">
                      <a:noFill/>
                    </a:lnR>
                    <a:lnT w="381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no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251797269"/>
              </p:ext>
            </p:extLst>
          </p:nvPr>
        </p:nvGraphicFramePr>
        <p:xfrm>
          <a:off x="8184692" y="4890617"/>
          <a:ext cx="3724878" cy="731520"/>
        </p:xfrm>
        <a:graphic>
          <a:graphicData uri="http://schemas.openxmlformats.org/drawingml/2006/table">
            <a:tbl>
              <a:tblPr firstRow="1" bandRow="1">
                <a:tableStyleId>{5C22544A-7EE6-4342-B048-85BDC9FD1C3A}</a:tableStyleId>
              </a:tblPr>
              <a:tblGrid>
                <a:gridCol w="2432526"/>
                <a:gridCol w="1292352"/>
              </a:tblGrid>
              <a:tr h="312715">
                <a:tc>
                  <a:txBody>
                    <a:bodyPr/>
                    <a:lstStyle/>
                    <a:p>
                      <a:r>
                        <a:rPr lang="en-US" u="sng" dirty="0" smtClean="0">
                          <a:solidFill>
                            <a:schemeClr val="tx1"/>
                          </a:solidFill>
                        </a:rPr>
                        <a:t>Entertainment</a:t>
                      </a:r>
                      <a:endParaRPr lang="en-US" u="sng"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rowSpan="2">
                  <a:txBody>
                    <a:bodyPr/>
                    <a:lstStyle/>
                    <a:p>
                      <a:r>
                        <a:rPr lang="en-US" b="0" dirty="0" smtClean="0">
                          <a:solidFill>
                            <a:schemeClr val="tx1"/>
                          </a:solidFill>
                        </a:rPr>
                        <a:t>Moderator: </a:t>
                      </a:r>
                      <a:r>
                        <a:rPr lang="en-US" b="0" dirty="0" err="1" smtClean="0">
                          <a:solidFill>
                            <a:schemeClr val="tx1"/>
                          </a:solidFill>
                        </a:rPr>
                        <a:t>zruan</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12715">
                <a:tc>
                  <a:txBody>
                    <a:bodyPr/>
                    <a:lstStyle/>
                    <a:p>
                      <a:r>
                        <a:rPr lang="en-US" dirty="0" smtClean="0">
                          <a:solidFill>
                            <a:schemeClr val="tx1">
                              <a:lumMod val="50000"/>
                              <a:lumOff val="50000"/>
                            </a:schemeClr>
                          </a:solidFill>
                        </a:rPr>
                        <a:t>Threads today:  25</a:t>
                      </a:r>
                      <a:endParaRPr lang="en-US" dirty="0">
                        <a:solidFill>
                          <a:schemeClr val="tx1">
                            <a:lumMod val="50000"/>
                            <a:lumOff val="50000"/>
                          </a:schemeClr>
                        </a:solidFill>
                      </a:endParaRPr>
                    </a:p>
                  </a:txBody>
                  <a:tcPr>
                    <a:lnL w="12700" cmpd="sng">
                      <a:noFill/>
                    </a:lnL>
                    <a:lnR w="38100" cmpd="sng">
                      <a:noFill/>
                    </a:lnR>
                    <a:lnT w="381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noFill/>
                  </a:tcPr>
                </a:tc>
              </a:tr>
            </a:tbl>
          </a:graphicData>
        </a:graphic>
      </p:graphicFrame>
      <p:grpSp>
        <p:nvGrpSpPr>
          <p:cNvPr id="8" name="Group 7"/>
          <p:cNvGrpSpPr/>
          <p:nvPr/>
        </p:nvGrpSpPr>
        <p:grpSpPr>
          <a:xfrm>
            <a:off x="8886596" y="144420"/>
            <a:ext cx="3105320" cy="241444"/>
            <a:chOff x="9044642" y="144420"/>
            <a:chExt cx="3105320" cy="241444"/>
          </a:xfrm>
        </p:grpSpPr>
        <p:sp>
          <p:nvSpPr>
            <p:cNvPr id="2" name="Rectangle 1"/>
            <p:cNvSpPr/>
            <p:nvPr/>
          </p:nvSpPr>
          <p:spPr>
            <a:xfrm>
              <a:off x="9044642" y="148798"/>
              <a:ext cx="1467556"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p:cNvSpPr/>
            <p:nvPr/>
          </p:nvSpPr>
          <p:spPr>
            <a:xfrm>
              <a:off x="10606681" y="148798"/>
              <a:ext cx="625763"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mtClean="0"/>
                <a:t>title</a:t>
              </a:r>
              <a:endParaRPr lang="en-US"/>
            </a:p>
          </p:txBody>
        </p:sp>
        <p:sp>
          <p:nvSpPr>
            <p:cNvPr id="30" name="Rounded Rectangle 29"/>
            <p:cNvSpPr/>
            <p:nvPr/>
          </p:nvSpPr>
          <p:spPr>
            <a:xfrm>
              <a:off x="11293108" y="144420"/>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grpSp>
    </p:spTree>
    <p:extLst>
      <p:ext uri="{BB962C8B-B14F-4D97-AF65-F5344CB8AC3E}">
        <p14:creationId xmlns:p14="http://schemas.microsoft.com/office/powerpoint/2010/main" val="1860614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10" name="Rectangle 9"/>
          <p:cNvSpPr/>
          <p:nvPr/>
        </p:nvSpPr>
        <p:spPr>
          <a:xfrm>
            <a:off x="0" y="523220"/>
            <a:ext cx="12192000" cy="217758"/>
          </a:xfrm>
          <a:prstGeom prst="rect">
            <a:avLst/>
          </a:prstGeom>
          <a:blipFill>
            <a:blip r:embed="rId3"/>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1" name="TextBox 10"/>
          <p:cNvSpPr txBox="1"/>
          <p:nvPr/>
        </p:nvSpPr>
        <p:spPr>
          <a:xfrm>
            <a:off x="0" y="447433"/>
            <a:ext cx="2544286"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XXX / XXX (path)</a:t>
            </a:r>
          </a:p>
        </p:txBody>
      </p:sp>
      <p:sp>
        <p:nvSpPr>
          <p:cNvPr id="12" name="TextBox 11"/>
          <p:cNvSpPr txBox="1"/>
          <p:nvPr/>
        </p:nvSpPr>
        <p:spPr>
          <a:xfrm>
            <a:off x="9145875" y="447433"/>
            <a:ext cx="1265090" cy="369332"/>
          </a:xfrm>
          <a:prstGeom prst="rect">
            <a:avLst/>
          </a:prstGeom>
          <a:noFill/>
        </p:spPr>
        <p:txBody>
          <a:bodyPr wrap="none" rtlCol="0">
            <a:spAutoFit/>
          </a:bodyPr>
          <a:lstStyle/>
          <a:p>
            <a:r>
              <a:rPr lang="en-US" smtClean="0"/>
              <a:t>User_name</a:t>
            </a:r>
            <a:endParaRPr lang="en-US" dirty="0"/>
          </a:p>
        </p:txBody>
      </p:sp>
      <p:sp>
        <p:nvSpPr>
          <p:cNvPr id="13" name="Rounded Rectangle 12"/>
          <p:cNvSpPr/>
          <p:nvPr/>
        </p:nvSpPr>
        <p:spPr>
          <a:xfrm>
            <a:off x="10696993" y="523221"/>
            <a:ext cx="1313283" cy="212404"/>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17" name="Rounded Rectangle 16"/>
          <p:cNvSpPr/>
          <p:nvPr/>
        </p:nvSpPr>
        <p:spPr>
          <a:xfrm>
            <a:off x="10685418" y="139339"/>
            <a:ext cx="1313284" cy="252459"/>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Hot Topics</a:t>
            </a:r>
            <a:endParaRPr lang="en-US"/>
          </a:p>
        </p:txBody>
      </p:sp>
      <p:sp>
        <p:nvSpPr>
          <p:cNvPr id="14" name="Rectangle 13"/>
          <p:cNvSpPr/>
          <p:nvPr/>
        </p:nvSpPr>
        <p:spPr>
          <a:xfrm>
            <a:off x="130630" y="1074826"/>
            <a:ext cx="11868072" cy="5783173"/>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glow rad="101600">
                  <a:schemeClr val="accent2">
                    <a:satMod val="175000"/>
                    <a:alpha val="40000"/>
                  </a:schemeClr>
                </a:glow>
                <a:reflection blurRad="6350" stA="55000" endA="300" endPos="45500" dir="5400000" sy="-100000" algn="bl" rotWithShape="0"/>
              </a:effectLst>
            </a:endParaRPr>
          </a:p>
        </p:txBody>
      </p:sp>
      <p:sp>
        <p:nvSpPr>
          <p:cNvPr id="24" name="Rectangle 17"/>
          <p:cNvSpPr/>
          <p:nvPr/>
        </p:nvSpPr>
        <p:spPr>
          <a:xfrm>
            <a:off x="130629" y="851946"/>
            <a:ext cx="11868072" cy="484189"/>
          </a:xfrm>
          <a:prstGeom prst="rect">
            <a:avLst/>
          </a:prstGeom>
          <a:solidFill>
            <a:schemeClr val="accent4">
              <a:lumMod val="40000"/>
              <a:lumOff val="6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2" name="圆角矩形 1"/>
          <p:cNvSpPr/>
          <p:nvPr/>
        </p:nvSpPr>
        <p:spPr>
          <a:xfrm>
            <a:off x="130630" y="851946"/>
            <a:ext cx="1056822" cy="484189"/>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TextBox 21"/>
          <p:cNvSpPr txBox="1"/>
          <p:nvPr/>
        </p:nvSpPr>
        <p:spPr>
          <a:xfrm>
            <a:off x="286291" y="924164"/>
            <a:ext cx="11373829" cy="369332"/>
          </a:xfrm>
          <a:prstGeom prst="rect">
            <a:avLst/>
          </a:prstGeom>
          <a:noFill/>
        </p:spPr>
        <p:txBody>
          <a:bodyPr wrap="square" rtlCol="0">
            <a:spAutoFit/>
          </a:bodyPr>
          <a:lstStyle/>
          <a:p>
            <a:r>
              <a:rPr lang="en-US" altLang="zh-CN" b="1" dirty="0" smtClean="0">
                <a:latin typeface="Abadi MT Condensed Extra Bold"/>
                <a:ea typeface="Bauhaus 93" charset="0"/>
                <a:cs typeface="Abadi MT Condensed Extra Bold"/>
              </a:rPr>
              <a:t>Profile</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Friends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Collections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Activities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endParaRPr lang="en-US" b="1" dirty="0" smtClean="0">
              <a:solidFill>
                <a:schemeClr val="tx1"/>
              </a:solidFill>
              <a:latin typeface="Abadi MT Condensed Extra Bold"/>
              <a:ea typeface="Bauhaus 93" charset="0"/>
              <a:cs typeface="Abadi MT Condensed Extra Bold"/>
            </a:endParaRPr>
          </a:p>
        </p:txBody>
      </p:sp>
      <p:pic>
        <p:nvPicPr>
          <p:cNvPr id="3" name="图片 2"/>
          <p:cNvPicPr>
            <a:picLocks noChangeAspect="1"/>
          </p:cNvPicPr>
          <p:nvPr/>
        </p:nvPicPr>
        <p:blipFill rotWithShape="1">
          <a:blip r:embed="rId5"/>
          <a:srcRect t="6354"/>
          <a:stretch/>
        </p:blipFill>
        <p:spPr>
          <a:xfrm>
            <a:off x="385243" y="1567075"/>
            <a:ext cx="1233033" cy="1732029"/>
          </a:xfrm>
          <a:prstGeom prst="roundRect">
            <a:avLst/>
          </a:prstGeom>
        </p:spPr>
      </p:pic>
      <p:sp>
        <p:nvSpPr>
          <p:cNvPr id="8" name="圆角矩形 7"/>
          <p:cNvSpPr/>
          <p:nvPr/>
        </p:nvSpPr>
        <p:spPr>
          <a:xfrm>
            <a:off x="2078041" y="1567075"/>
            <a:ext cx="9235739" cy="2886707"/>
          </a:xfrm>
          <a:prstGeom prst="roundRect">
            <a:avLst>
              <a:gd name="adj" fmla="val 768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2271465" y="1682541"/>
            <a:ext cx="3352440" cy="369332"/>
          </a:xfrm>
          <a:prstGeom prst="rect">
            <a:avLst/>
          </a:prstGeom>
          <a:noFill/>
        </p:spPr>
        <p:txBody>
          <a:bodyPr wrap="square" rtlCol="0">
            <a:spAutoFit/>
          </a:bodyPr>
          <a:lstStyle/>
          <a:p>
            <a:r>
              <a:rPr kumimoji="1" lang="en-US" altLang="zh-CN" b="1" dirty="0" smtClean="0">
                <a:latin typeface="American Typewriter"/>
                <a:cs typeface="American Typewriter"/>
              </a:rPr>
              <a:t>ID</a:t>
            </a:r>
            <a:r>
              <a:rPr kumimoji="1" lang="en-US" altLang="zh-CN" dirty="0" smtClean="0"/>
              <a:t>:</a:t>
            </a:r>
            <a:r>
              <a:rPr kumimoji="1" lang="zh-CN" altLang="en-US" dirty="0" smtClean="0"/>
              <a:t>                         </a:t>
            </a:r>
            <a:r>
              <a:rPr kumimoji="1" lang="en-US" altLang="zh-CN" dirty="0" err="1" smtClean="0"/>
              <a:t>King_of_LTI</a:t>
            </a:r>
            <a:endParaRPr kumimoji="1" lang="zh-CN" altLang="en-US" dirty="0"/>
          </a:p>
        </p:txBody>
      </p:sp>
      <p:sp>
        <p:nvSpPr>
          <p:cNvPr id="18" name="文本框 17"/>
          <p:cNvSpPr txBox="1"/>
          <p:nvPr/>
        </p:nvSpPr>
        <p:spPr>
          <a:xfrm>
            <a:off x="2271465" y="2158728"/>
            <a:ext cx="2540345" cy="369332"/>
          </a:xfrm>
          <a:prstGeom prst="rect">
            <a:avLst/>
          </a:prstGeom>
          <a:noFill/>
        </p:spPr>
        <p:txBody>
          <a:bodyPr wrap="square" rtlCol="0">
            <a:spAutoFit/>
          </a:bodyPr>
          <a:lstStyle/>
          <a:p>
            <a:r>
              <a:rPr kumimoji="1" lang="en-US" altLang="zh-CN" b="1" dirty="0" smtClean="0">
                <a:latin typeface="American Typewriter"/>
                <a:cs typeface="American Typewriter"/>
              </a:rPr>
              <a:t>Department:</a:t>
            </a:r>
            <a:r>
              <a:rPr kumimoji="1" lang="zh-CN" altLang="en-US" b="1" dirty="0" smtClean="0">
                <a:latin typeface="American Typewriter"/>
                <a:cs typeface="American Typewriter"/>
              </a:rPr>
              <a:t>   </a:t>
            </a:r>
            <a:r>
              <a:rPr kumimoji="1" lang="en-US" altLang="zh-CN" dirty="0" smtClean="0"/>
              <a:t>LTI</a:t>
            </a:r>
            <a:endParaRPr kumimoji="1" lang="zh-CN" altLang="en-US" dirty="0"/>
          </a:p>
        </p:txBody>
      </p:sp>
      <p:sp>
        <p:nvSpPr>
          <p:cNvPr id="20" name="文本框 19"/>
          <p:cNvSpPr txBox="1"/>
          <p:nvPr/>
        </p:nvSpPr>
        <p:spPr>
          <a:xfrm>
            <a:off x="2270950" y="2588758"/>
            <a:ext cx="3286987" cy="369332"/>
          </a:xfrm>
          <a:prstGeom prst="rect">
            <a:avLst/>
          </a:prstGeom>
          <a:noFill/>
        </p:spPr>
        <p:txBody>
          <a:bodyPr wrap="square" rtlCol="0">
            <a:spAutoFit/>
          </a:bodyPr>
          <a:lstStyle/>
          <a:p>
            <a:r>
              <a:rPr kumimoji="1" lang="en-US" altLang="zh-CN" b="1" dirty="0" smtClean="0">
                <a:latin typeface="American Typewriter"/>
                <a:cs typeface="American Typewriter"/>
              </a:rPr>
              <a:t>Date</a:t>
            </a:r>
            <a:r>
              <a:rPr kumimoji="1" lang="zh-CN" altLang="en-US" b="1" dirty="0" smtClean="0">
                <a:latin typeface="American Typewriter"/>
                <a:cs typeface="American Typewriter"/>
              </a:rPr>
              <a:t> </a:t>
            </a:r>
            <a:r>
              <a:rPr kumimoji="1" lang="en-US" altLang="zh-CN" b="1" dirty="0" smtClean="0">
                <a:latin typeface="American Typewriter"/>
                <a:cs typeface="American Typewriter"/>
              </a:rPr>
              <a:t>of</a:t>
            </a:r>
            <a:r>
              <a:rPr kumimoji="1" lang="zh-CN" altLang="en-US" b="1" dirty="0" smtClean="0">
                <a:latin typeface="American Typewriter"/>
                <a:cs typeface="American Typewriter"/>
              </a:rPr>
              <a:t> </a:t>
            </a:r>
            <a:r>
              <a:rPr kumimoji="1" lang="en-US" altLang="zh-CN" b="1" dirty="0" smtClean="0">
                <a:latin typeface="American Typewriter"/>
                <a:cs typeface="American Typewriter"/>
              </a:rPr>
              <a:t>Birth:</a:t>
            </a:r>
            <a:r>
              <a:rPr kumimoji="1" lang="zh-CN" altLang="en-US" b="1" dirty="0" smtClean="0">
                <a:latin typeface="American Typewriter"/>
                <a:cs typeface="American Typewriter"/>
              </a:rPr>
              <a:t> </a:t>
            </a:r>
            <a:r>
              <a:rPr kumimoji="1" lang="en-US" altLang="zh-CN" dirty="0" smtClean="0"/>
              <a:t>11/21/1991</a:t>
            </a:r>
            <a:endParaRPr kumimoji="1" lang="zh-CN" altLang="en-US" dirty="0"/>
          </a:p>
        </p:txBody>
      </p:sp>
      <p:sp>
        <p:nvSpPr>
          <p:cNvPr id="21" name="文本框 20"/>
          <p:cNvSpPr txBox="1"/>
          <p:nvPr/>
        </p:nvSpPr>
        <p:spPr>
          <a:xfrm>
            <a:off x="7066473" y="2182790"/>
            <a:ext cx="2416652" cy="369332"/>
          </a:xfrm>
          <a:prstGeom prst="rect">
            <a:avLst/>
          </a:prstGeom>
          <a:noFill/>
        </p:spPr>
        <p:txBody>
          <a:bodyPr wrap="square" rtlCol="0">
            <a:spAutoFit/>
          </a:bodyPr>
          <a:lstStyle/>
          <a:p>
            <a:r>
              <a:rPr kumimoji="1" lang="en-US" altLang="zh-CN" b="1" dirty="0" smtClean="0">
                <a:latin typeface="American Typewriter"/>
                <a:cs typeface="American Typewriter"/>
              </a:rPr>
              <a:t>Gender:</a:t>
            </a:r>
            <a:r>
              <a:rPr kumimoji="1" lang="zh-CN" altLang="en-US" b="1" dirty="0" smtClean="0">
                <a:latin typeface="American Typewriter"/>
                <a:cs typeface="American Typewriter"/>
              </a:rPr>
              <a:t> </a:t>
            </a:r>
            <a:r>
              <a:rPr kumimoji="1" lang="en-US" altLang="zh-CN" b="1" dirty="0" smtClean="0">
                <a:latin typeface="American Typewriter"/>
                <a:cs typeface="American Typewriter"/>
              </a:rPr>
              <a:t>    </a:t>
            </a:r>
            <a:r>
              <a:rPr kumimoji="1" lang="zh-CN" altLang="en-US" b="1" dirty="0" smtClean="0">
                <a:latin typeface="American Typewriter"/>
                <a:cs typeface="American Typewriter"/>
              </a:rPr>
              <a:t> </a:t>
            </a:r>
            <a:r>
              <a:rPr kumimoji="1" lang="en-US" altLang="zh-CN" dirty="0" smtClean="0"/>
              <a:t>Male</a:t>
            </a:r>
            <a:endParaRPr kumimoji="1" lang="zh-CN" altLang="en-US" dirty="0"/>
          </a:p>
        </p:txBody>
      </p:sp>
      <p:sp>
        <p:nvSpPr>
          <p:cNvPr id="23" name="文本框 22"/>
          <p:cNvSpPr txBox="1"/>
          <p:nvPr/>
        </p:nvSpPr>
        <p:spPr>
          <a:xfrm>
            <a:off x="2271465" y="3114438"/>
            <a:ext cx="8139500" cy="369332"/>
          </a:xfrm>
          <a:prstGeom prst="rect">
            <a:avLst/>
          </a:prstGeom>
          <a:noFill/>
        </p:spPr>
        <p:txBody>
          <a:bodyPr wrap="square" rtlCol="0">
            <a:spAutoFit/>
          </a:bodyPr>
          <a:lstStyle/>
          <a:p>
            <a:r>
              <a:rPr kumimoji="1" lang="en-US" altLang="zh-CN" b="1" dirty="0" smtClean="0">
                <a:latin typeface="American Typewriter"/>
                <a:cs typeface="American Typewriter"/>
              </a:rPr>
              <a:t>Bio:</a:t>
            </a:r>
            <a:r>
              <a:rPr kumimoji="1" lang="zh-CN" altLang="en-US" b="1" dirty="0" smtClean="0">
                <a:latin typeface="American Typewriter"/>
                <a:cs typeface="American Typewriter"/>
              </a:rPr>
              <a:t>                     </a:t>
            </a:r>
            <a:r>
              <a:rPr kumimoji="1" lang="en-US" altLang="zh-CN" dirty="0" smtClean="0"/>
              <a:t>I’m</a:t>
            </a:r>
            <a:r>
              <a:rPr kumimoji="1" lang="zh-CN" altLang="en-US" dirty="0" smtClean="0"/>
              <a:t> </a:t>
            </a:r>
            <a:r>
              <a:rPr kumimoji="1" lang="en-US" altLang="zh-CN" dirty="0" smtClean="0"/>
              <a:t>more</a:t>
            </a:r>
            <a:r>
              <a:rPr kumimoji="1" lang="zh-CN" altLang="en-US" dirty="0" smtClean="0"/>
              <a:t> </a:t>
            </a:r>
            <a:r>
              <a:rPr kumimoji="1" lang="en-US" altLang="zh-CN" dirty="0" smtClean="0"/>
              <a:t>handsome</a:t>
            </a:r>
            <a:r>
              <a:rPr kumimoji="1" lang="zh-CN" altLang="en-US" dirty="0" smtClean="0"/>
              <a:t> </a:t>
            </a:r>
            <a:r>
              <a:rPr kumimoji="1" lang="en-US" altLang="zh-CN" dirty="0" smtClean="0"/>
              <a:t>than</a:t>
            </a:r>
            <a:r>
              <a:rPr kumimoji="1" lang="zh-CN" altLang="en-US" dirty="0" smtClean="0"/>
              <a:t> </a:t>
            </a:r>
            <a:r>
              <a:rPr kumimoji="1" lang="en-US" altLang="zh-CN" dirty="0" smtClean="0"/>
              <a:t>Jamie!</a:t>
            </a:r>
            <a:endParaRPr kumimoji="1" lang="zh-CN" altLang="en-US" dirty="0"/>
          </a:p>
        </p:txBody>
      </p:sp>
      <p:sp>
        <p:nvSpPr>
          <p:cNvPr id="25" name="文本框 24"/>
          <p:cNvSpPr txBox="1"/>
          <p:nvPr/>
        </p:nvSpPr>
        <p:spPr>
          <a:xfrm>
            <a:off x="7066473" y="2586880"/>
            <a:ext cx="2416652" cy="369332"/>
          </a:xfrm>
          <a:prstGeom prst="rect">
            <a:avLst/>
          </a:prstGeom>
          <a:noFill/>
        </p:spPr>
        <p:txBody>
          <a:bodyPr wrap="square" rtlCol="0">
            <a:spAutoFit/>
          </a:bodyPr>
          <a:lstStyle/>
          <a:p>
            <a:r>
              <a:rPr kumimoji="1" lang="en-US" altLang="zh-CN" b="1" dirty="0" smtClean="0">
                <a:latin typeface="American Typewriter"/>
                <a:cs typeface="American Typewriter"/>
              </a:rPr>
              <a:t>User</a:t>
            </a:r>
            <a:r>
              <a:rPr kumimoji="1" lang="zh-CN" altLang="en-US" b="1" dirty="0" smtClean="0">
                <a:latin typeface="American Typewriter"/>
                <a:cs typeface="American Typewriter"/>
              </a:rPr>
              <a:t> </a:t>
            </a:r>
            <a:r>
              <a:rPr kumimoji="1" lang="en-US" altLang="zh-CN" b="1" dirty="0" smtClean="0">
                <a:latin typeface="American Typewriter"/>
                <a:cs typeface="American Typewriter"/>
              </a:rPr>
              <a:t>Group:</a:t>
            </a:r>
            <a:r>
              <a:rPr kumimoji="1" lang="zh-CN" altLang="en-US" b="1" dirty="0" smtClean="0">
                <a:latin typeface="American Typewriter"/>
                <a:cs typeface="American Typewriter"/>
              </a:rPr>
              <a:t>  </a:t>
            </a:r>
            <a:r>
              <a:rPr kumimoji="1" lang="en-US" altLang="zh-CN" dirty="0" smtClean="0"/>
              <a:t>Level</a:t>
            </a:r>
            <a:r>
              <a:rPr kumimoji="1" lang="zh-CN" altLang="en-US" dirty="0" smtClean="0"/>
              <a:t> </a:t>
            </a:r>
            <a:r>
              <a:rPr kumimoji="1" lang="en-US" altLang="zh-CN" dirty="0" smtClean="0"/>
              <a:t>1</a:t>
            </a:r>
            <a:endParaRPr kumimoji="1" lang="zh-CN" altLang="en-US" dirty="0"/>
          </a:p>
        </p:txBody>
      </p:sp>
      <p:sp>
        <p:nvSpPr>
          <p:cNvPr id="7" name="圆角矩形 6"/>
          <p:cNvSpPr/>
          <p:nvPr/>
        </p:nvSpPr>
        <p:spPr>
          <a:xfrm>
            <a:off x="2341920" y="3744477"/>
            <a:ext cx="1434838" cy="379396"/>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Edit</a:t>
            </a:r>
            <a:endParaRPr kumimoji="1" lang="zh-CN" altLang="en-US" dirty="0"/>
          </a:p>
        </p:txBody>
      </p:sp>
      <p:sp>
        <p:nvSpPr>
          <p:cNvPr id="27" name="文本框 26"/>
          <p:cNvSpPr txBox="1"/>
          <p:nvPr/>
        </p:nvSpPr>
        <p:spPr>
          <a:xfrm>
            <a:off x="7066472" y="1699035"/>
            <a:ext cx="3618945" cy="369332"/>
          </a:xfrm>
          <a:prstGeom prst="rect">
            <a:avLst/>
          </a:prstGeom>
          <a:noFill/>
        </p:spPr>
        <p:txBody>
          <a:bodyPr wrap="square" rtlCol="0">
            <a:spAutoFit/>
          </a:bodyPr>
          <a:lstStyle/>
          <a:p>
            <a:r>
              <a:rPr kumimoji="1" lang="en-US" altLang="zh-CN" b="1" dirty="0" smtClean="0">
                <a:latin typeface="American Typewriter"/>
                <a:cs typeface="American Typewriter"/>
              </a:rPr>
              <a:t>Email:</a:t>
            </a:r>
            <a:r>
              <a:rPr kumimoji="1" lang="zh-CN" altLang="en-US" b="1" dirty="0" smtClean="0">
                <a:latin typeface="American Typewriter"/>
                <a:cs typeface="American Typewriter"/>
              </a:rPr>
              <a:t> </a:t>
            </a:r>
            <a:r>
              <a:rPr kumimoji="1" lang="en-US" altLang="zh-CN" b="1" dirty="0" smtClean="0">
                <a:latin typeface="American Typewriter"/>
                <a:cs typeface="American Typewriter"/>
              </a:rPr>
              <a:t>    </a:t>
            </a:r>
            <a:r>
              <a:rPr kumimoji="1" lang="zh-CN" altLang="en-US" b="1" dirty="0" smtClean="0">
                <a:latin typeface="American Typewriter"/>
                <a:cs typeface="American Typewriter"/>
              </a:rPr>
              <a:t>    </a:t>
            </a:r>
            <a:r>
              <a:rPr kumimoji="1" lang="en-US" altLang="zh-CN" dirty="0" err="1" smtClean="0"/>
              <a:t>king@lti.cs.cmu.edu</a:t>
            </a:r>
            <a:endParaRPr kumimoji="1" lang="zh-CN" altLang="en-US" dirty="0"/>
          </a:p>
        </p:txBody>
      </p:sp>
      <p:sp>
        <p:nvSpPr>
          <p:cNvPr id="28" name="圆角矩形 27"/>
          <p:cNvSpPr/>
          <p:nvPr/>
        </p:nvSpPr>
        <p:spPr>
          <a:xfrm>
            <a:off x="2078041" y="4602242"/>
            <a:ext cx="9235739" cy="1995952"/>
          </a:xfrm>
          <a:prstGeom prst="roundRect">
            <a:avLst>
              <a:gd name="adj" fmla="val 768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2271465" y="4867929"/>
            <a:ext cx="1950587" cy="369332"/>
          </a:xfrm>
          <a:prstGeom prst="rect">
            <a:avLst/>
          </a:prstGeom>
          <a:noFill/>
        </p:spPr>
        <p:txBody>
          <a:bodyPr wrap="square" rtlCol="0">
            <a:spAutoFit/>
          </a:bodyPr>
          <a:lstStyle/>
          <a:p>
            <a:r>
              <a:rPr kumimoji="1" lang="en-US" altLang="zh-CN" b="1" u="sng" dirty="0" smtClean="0">
                <a:latin typeface="American Typewriter"/>
                <a:cs typeface="American Typewriter"/>
              </a:rPr>
              <a:t>Threads:</a:t>
            </a:r>
            <a:r>
              <a:rPr kumimoji="1" lang="zh-CN" altLang="en-US" b="1" u="sng" dirty="0" smtClean="0">
                <a:latin typeface="American Typewriter"/>
                <a:cs typeface="American Typewriter"/>
              </a:rPr>
              <a:t>  </a:t>
            </a:r>
            <a:r>
              <a:rPr kumimoji="1" lang="en-US" altLang="zh-CN" u="sng" dirty="0" smtClean="0"/>
              <a:t>32</a:t>
            </a:r>
            <a:endParaRPr kumimoji="1" lang="zh-CN" altLang="en-US" u="sng" dirty="0"/>
          </a:p>
        </p:txBody>
      </p:sp>
      <p:sp>
        <p:nvSpPr>
          <p:cNvPr id="30" name="文本框 29"/>
          <p:cNvSpPr txBox="1"/>
          <p:nvPr/>
        </p:nvSpPr>
        <p:spPr>
          <a:xfrm>
            <a:off x="4597404" y="4867929"/>
            <a:ext cx="1950587" cy="369332"/>
          </a:xfrm>
          <a:prstGeom prst="rect">
            <a:avLst/>
          </a:prstGeom>
          <a:noFill/>
        </p:spPr>
        <p:txBody>
          <a:bodyPr wrap="square" rtlCol="0">
            <a:spAutoFit/>
          </a:bodyPr>
          <a:lstStyle/>
          <a:p>
            <a:r>
              <a:rPr kumimoji="1" lang="en-US" altLang="zh-CN" b="1" u="sng" dirty="0" smtClean="0">
                <a:latin typeface="American Typewriter"/>
                <a:cs typeface="American Typewriter"/>
              </a:rPr>
              <a:t>Posts:</a:t>
            </a:r>
            <a:r>
              <a:rPr kumimoji="1" lang="zh-CN" altLang="en-US" b="1" u="sng" dirty="0" smtClean="0">
                <a:latin typeface="American Typewriter"/>
                <a:cs typeface="American Typewriter"/>
              </a:rPr>
              <a:t>  </a:t>
            </a:r>
            <a:r>
              <a:rPr kumimoji="1" lang="en-US" altLang="zh-CN" u="sng" dirty="0" smtClean="0"/>
              <a:t>256</a:t>
            </a:r>
            <a:endParaRPr kumimoji="1" lang="zh-CN" altLang="en-US" u="sng" dirty="0"/>
          </a:p>
        </p:txBody>
      </p:sp>
      <p:sp>
        <p:nvSpPr>
          <p:cNvPr id="31" name="文本框 30"/>
          <p:cNvSpPr txBox="1"/>
          <p:nvPr/>
        </p:nvSpPr>
        <p:spPr>
          <a:xfrm>
            <a:off x="6668400" y="4867929"/>
            <a:ext cx="1363382" cy="369332"/>
          </a:xfrm>
          <a:prstGeom prst="rect">
            <a:avLst/>
          </a:prstGeom>
          <a:noFill/>
        </p:spPr>
        <p:txBody>
          <a:bodyPr wrap="square" rtlCol="0">
            <a:spAutoFit/>
          </a:bodyPr>
          <a:lstStyle/>
          <a:p>
            <a:r>
              <a:rPr kumimoji="1" lang="en-US" altLang="zh-CN" b="1" u="sng" dirty="0" smtClean="0">
                <a:latin typeface="American Typewriter"/>
                <a:cs typeface="American Typewriter"/>
              </a:rPr>
              <a:t>Votes:</a:t>
            </a:r>
            <a:r>
              <a:rPr kumimoji="1" lang="zh-CN" altLang="en-US" b="1" u="sng" dirty="0" smtClean="0">
                <a:latin typeface="American Typewriter"/>
                <a:cs typeface="American Typewriter"/>
              </a:rPr>
              <a:t>  </a:t>
            </a:r>
            <a:r>
              <a:rPr kumimoji="1" lang="en-US" altLang="zh-CN" u="sng" dirty="0" smtClean="0"/>
              <a:t>21</a:t>
            </a:r>
            <a:endParaRPr kumimoji="1" lang="zh-CN" altLang="en-US" u="sng" dirty="0"/>
          </a:p>
        </p:txBody>
      </p:sp>
      <p:sp>
        <p:nvSpPr>
          <p:cNvPr id="32" name="文本框 31"/>
          <p:cNvSpPr txBox="1"/>
          <p:nvPr/>
        </p:nvSpPr>
        <p:spPr>
          <a:xfrm>
            <a:off x="8621010" y="4867929"/>
            <a:ext cx="1950587" cy="369332"/>
          </a:xfrm>
          <a:prstGeom prst="rect">
            <a:avLst/>
          </a:prstGeom>
          <a:noFill/>
        </p:spPr>
        <p:txBody>
          <a:bodyPr wrap="square" rtlCol="0">
            <a:spAutoFit/>
          </a:bodyPr>
          <a:lstStyle/>
          <a:p>
            <a:r>
              <a:rPr kumimoji="1" lang="en-US" altLang="zh-CN" b="1" u="sng" dirty="0" smtClean="0">
                <a:latin typeface="American Typewriter"/>
                <a:cs typeface="American Typewriter"/>
              </a:rPr>
              <a:t>Events:</a:t>
            </a:r>
            <a:r>
              <a:rPr kumimoji="1" lang="zh-CN" altLang="en-US" b="1" u="sng" dirty="0" smtClean="0">
                <a:latin typeface="American Typewriter"/>
                <a:cs typeface="American Typewriter"/>
              </a:rPr>
              <a:t>  </a:t>
            </a:r>
            <a:r>
              <a:rPr kumimoji="1" lang="en-US" altLang="zh-CN" u="sng" dirty="0" smtClean="0">
                <a:cs typeface="American Typewriter"/>
              </a:rPr>
              <a:t>5</a:t>
            </a:r>
            <a:r>
              <a:rPr kumimoji="1" lang="zh-CN" altLang="en-US" b="1" u="sng" dirty="0" smtClean="0">
                <a:latin typeface="American Typewriter"/>
                <a:cs typeface="American Typewriter"/>
              </a:rPr>
              <a:t>  </a:t>
            </a:r>
            <a:endParaRPr kumimoji="1" lang="zh-CN" altLang="en-US" u="sng" dirty="0"/>
          </a:p>
        </p:txBody>
      </p:sp>
      <p:sp>
        <p:nvSpPr>
          <p:cNvPr id="33" name="文本框 32"/>
          <p:cNvSpPr txBox="1"/>
          <p:nvPr/>
        </p:nvSpPr>
        <p:spPr>
          <a:xfrm>
            <a:off x="2275952" y="5478559"/>
            <a:ext cx="3281985" cy="369332"/>
          </a:xfrm>
          <a:prstGeom prst="rect">
            <a:avLst/>
          </a:prstGeom>
          <a:noFill/>
        </p:spPr>
        <p:txBody>
          <a:bodyPr wrap="square" rtlCol="0">
            <a:spAutoFit/>
          </a:bodyPr>
          <a:lstStyle/>
          <a:p>
            <a:r>
              <a:rPr kumimoji="1" lang="en-US" altLang="zh-CN" b="1" dirty="0" smtClean="0">
                <a:latin typeface="American Typewriter"/>
                <a:cs typeface="American Typewriter"/>
              </a:rPr>
              <a:t>Join</a:t>
            </a:r>
            <a:r>
              <a:rPr kumimoji="1" lang="zh-CN" altLang="en-US" b="1" dirty="0" smtClean="0">
                <a:latin typeface="American Typewriter"/>
                <a:cs typeface="American Typewriter"/>
              </a:rPr>
              <a:t> </a:t>
            </a:r>
            <a:r>
              <a:rPr kumimoji="1" lang="en-US" altLang="zh-CN" b="1" dirty="0" smtClean="0">
                <a:latin typeface="American Typewriter"/>
                <a:cs typeface="American Typewriter"/>
              </a:rPr>
              <a:t>in</a:t>
            </a:r>
            <a:r>
              <a:rPr kumimoji="1" lang="zh-CN" altLang="en-US" b="1" dirty="0" smtClean="0">
                <a:latin typeface="American Typewriter"/>
                <a:cs typeface="American Typewriter"/>
              </a:rPr>
              <a:t> </a:t>
            </a:r>
            <a:r>
              <a:rPr kumimoji="1" lang="en-US" altLang="zh-CN" b="1" dirty="0" smtClean="0">
                <a:latin typeface="American Typewriter"/>
                <a:cs typeface="American Typewriter"/>
              </a:rPr>
              <a:t>time:</a:t>
            </a:r>
            <a:r>
              <a:rPr kumimoji="1" lang="zh-CN" altLang="en-US" b="1" dirty="0" smtClean="0">
                <a:latin typeface="American Typewriter"/>
                <a:cs typeface="American Typewriter"/>
              </a:rPr>
              <a:t>  </a:t>
            </a:r>
            <a:r>
              <a:rPr kumimoji="1" lang="zh-CN" altLang="zh-CN" dirty="0" smtClean="0"/>
              <a:t>1</a:t>
            </a:r>
            <a:r>
              <a:rPr kumimoji="1" lang="en-US" altLang="zh-CN" dirty="0" smtClean="0"/>
              <a:t>0/01/2015</a:t>
            </a:r>
            <a:endParaRPr kumimoji="1" lang="zh-CN" altLang="en-US" dirty="0"/>
          </a:p>
        </p:txBody>
      </p:sp>
      <p:sp>
        <p:nvSpPr>
          <p:cNvPr id="34" name="文本框 33"/>
          <p:cNvSpPr txBox="1"/>
          <p:nvPr/>
        </p:nvSpPr>
        <p:spPr>
          <a:xfrm>
            <a:off x="6668400" y="5478559"/>
            <a:ext cx="3281985" cy="369332"/>
          </a:xfrm>
          <a:prstGeom prst="rect">
            <a:avLst/>
          </a:prstGeom>
          <a:noFill/>
        </p:spPr>
        <p:txBody>
          <a:bodyPr wrap="square" rtlCol="0">
            <a:spAutoFit/>
          </a:bodyPr>
          <a:lstStyle/>
          <a:p>
            <a:r>
              <a:rPr kumimoji="1" lang="en-US" altLang="zh-CN" b="1" dirty="0" smtClean="0">
                <a:latin typeface="American Typewriter"/>
                <a:cs typeface="American Typewriter"/>
              </a:rPr>
              <a:t>Last</a:t>
            </a:r>
            <a:r>
              <a:rPr kumimoji="1" lang="zh-CN" altLang="en-US" b="1" dirty="0" smtClean="0">
                <a:latin typeface="American Typewriter"/>
                <a:cs typeface="American Typewriter"/>
              </a:rPr>
              <a:t> </a:t>
            </a:r>
            <a:r>
              <a:rPr kumimoji="1" lang="en-US" altLang="zh-CN" b="1" dirty="0" smtClean="0">
                <a:latin typeface="American Typewriter"/>
                <a:cs typeface="American Typewriter"/>
              </a:rPr>
              <a:t>visit</a:t>
            </a:r>
            <a:r>
              <a:rPr kumimoji="1" lang="zh-CN" altLang="en-US" b="1" dirty="0" smtClean="0">
                <a:latin typeface="American Typewriter"/>
                <a:cs typeface="American Typewriter"/>
              </a:rPr>
              <a:t> </a:t>
            </a:r>
            <a:r>
              <a:rPr kumimoji="1" lang="en-US" altLang="zh-CN" b="1" dirty="0" smtClean="0">
                <a:latin typeface="American Typewriter"/>
                <a:cs typeface="American Typewriter"/>
              </a:rPr>
              <a:t>time:</a:t>
            </a:r>
            <a:r>
              <a:rPr kumimoji="1" lang="zh-CN" altLang="en-US" b="1" dirty="0" smtClean="0">
                <a:latin typeface="American Typewriter"/>
                <a:cs typeface="American Typewriter"/>
              </a:rPr>
              <a:t>  </a:t>
            </a:r>
            <a:r>
              <a:rPr kumimoji="1" lang="zh-CN" altLang="zh-CN" dirty="0" smtClean="0"/>
              <a:t>1</a:t>
            </a:r>
            <a:r>
              <a:rPr kumimoji="1" lang="en-US" altLang="zh-CN" dirty="0" smtClean="0"/>
              <a:t>0/15/2015</a:t>
            </a:r>
            <a:endParaRPr kumimoji="1" lang="zh-CN" altLang="en-US" dirty="0"/>
          </a:p>
        </p:txBody>
      </p:sp>
    </p:spTree>
    <p:extLst>
      <p:ext uri="{BB962C8B-B14F-4D97-AF65-F5344CB8AC3E}">
        <p14:creationId xmlns:p14="http://schemas.microsoft.com/office/powerpoint/2010/main" val="8714646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10" name="Rectangle 9"/>
          <p:cNvSpPr/>
          <p:nvPr/>
        </p:nvSpPr>
        <p:spPr>
          <a:xfrm>
            <a:off x="0" y="523220"/>
            <a:ext cx="12192000" cy="217758"/>
          </a:xfrm>
          <a:prstGeom prst="rect">
            <a:avLst/>
          </a:prstGeom>
          <a:blipFill>
            <a:blip r:embed="rId3"/>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1" name="TextBox 10"/>
          <p:cNvSpPr txBox="1"/>
          <p:nvPr/>
        </p:nvSpPr>
        <p:spPr>
          <a:xfrm>
            <a:off x="0" y="447433"/>
            <a:ext cx="2544286"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XXX / XXX (path)</a:t>
            </a:r>
          </a:p>
        </p:txBody>
      </p:sp>
      <p:sp>
        <p:nvSpPr>
          <p:cNvPr id="12" name="TextBox 11"/>
          <p:cNvSpPr txBox="1"/>
          <p:nvPr/>
        </p:nvSpPr>
        <p:spPr>
          <a:xfrm>
            <a:off x="9145875" y="447433"/>
            <a:ext cx="1265090" cy="369332"/>
          </a:xfrm>
          <a:prstGeom prst="rect">
            <a:avLst/>
          </a:prstGeom>
          <a:noFill/>
        </p:spPr>
        <p:txBody>
          <a:bodyPr wrap="none" rtlCol="0">
            <a:spAutoFit/>
          </a:bodyPr>
          <a:lstStyle/>
          <a:p>
            <a:r>
              <a:rPr lang="en-US" smtClean="0"/>
              <a:t>User_name</a:t>
            </a:r>
            <a:endParaRPr lang="en-US" dirty="0"/>
          </a:p>
        </p:txBody>
      </p:sp>
      <p:sp>
        <p:nvSpPr>
          <p:cNvPr id="13" name="Rounded Rectangle 12"/>
          <p:cNvSpPr/>
          <p:nvPr/>
        </p:nvSpPr>
        <p:spPr>
          <a:xfrm>
            <a:off x="10696993" y="523221"/>
            <a:ext cx="1313283" cy="212404"/>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17" name="Rounded Rectangle 16"/>
          <p:cNvSpPr/>
          <p:nvPr/>
        </p:nvSpPr>
        <p:spPr>
          <a:xfrm>
            <a:off x="10685418" y="139339"/>
            <a:ext cx="1313284" cy="252459"/>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Hot Topics</a:t>
            </a:r>
            <a:endParaRPr lang="en-US"/>
          </a:p>
        </p:txBody>
      </p:sp>
      <p:sp>
        <p:nvSpPr>
          <p:cNvPr id="14" name="Rectangle 13"/>
          <p:cNvSpPr/>
          <p:nvPr/>
        </p:nvSpPr>
        <p:spPr>
          <a:xfrm>
            <a:off x="130630" y="1074826"/>
            <a:ext cx="11868072" cy="5783173"/>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glow rad="101600">
                  <a:schemeClr val="accent2">
                    <a:satMod val="175000"/>
                    <a:alpha val="40000"/>
                  </a:schemeClr>
                </a:glow>
                <a:reflection blurRad="6350" stA="55000" endA="300" endPos="45500" dir="5400000" sy="-100000" algn="bl" rotWithShape="0"/>
              </a:effectLst>
            </a:endParaRPr>
          </a:p>
        </p:txBody>
      </p:sp>
      <p:sp>
        <p:nvSpPr>
          <p:cNvPr id="24" name="Rectangle 17"/>
          <p:cNvSpPr/>
          <p:nvPr/>
        </p:nvSpPr>
        <p:spPr>
          <a:xfrm>
            <a:off x="130629" y="851946"/>
            <a:ext cx="11868072" cy="484189"/>
          </a:xfrm>
          <a:prstGeom prst="rect">
            <a:avLst/>
          </a:prstGeom>
          <a:solidFill>
            <a:schemeClr val="accent4">
              <a:lumMod val="40000"/>
              <a:lumOff val="6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2" name="圆角矩形 1"/>
          <p:cNvSpPr/>
          <p:nvPr/>
        </p:nvSpPr>
        <p:spPr>
          <a:xfrm>
            <a:off x="130630" y="851946"/>
            <a:ext cx="1056822" cy="484189"/>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TextBox 21"/>
          <p:cNvSpPr txBox="1"/>
          <p:nvPr/>
        </p:nvSpPr>
        <p:spPr>
          <a:xfrm>
            <a:off x="286291" y="924164"/>
            <a:ext cx="11373829" cy="369332"/>
          </a:xfrm>
          <a:prstGeom prst="rect">
            <a:avLst/>
          </a:prstGeom>
          <a:noFill/>
        </p:spPr>
        <p:txBody>
          <a:bodyPr wrap="square" rtlCol="0">
            <a:spAutoFit/>
          </a:bodyPr>
          <a:lstStyle/>
          <a:p>
            <a:r>
              <a:rPr lang="en-US" altLang="zh-CN" b="1" dirty="0" smtClean="0">
                <a:latin typeface="Abadi MT Condensed Extra Bold"/>
                <a:ea typeface="Bauhaus 93" charset="0"/>
                <a:cs typeface="Abadi MT Condensed Extra Bold"/>
              </a:rPr>
              <a:t>Profile</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Friends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Collections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Activities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endParaRPr lang="en-US" b="1" dirty="0" smtClean="0">
              <a:solidFill>
                <a:schemeClr val="tx1"/>
              </a:solidFill>
              <a:latin typeface="Abadi MT Condensed Extra Bold"/>
              <a:ea typeface="Bauhaus 93" charset="0"/>
              <a:cs typeface="Abadi MT Condensed Extra Bold"/>
            </a:endParaRPr>
          </a:p>
        </p:txBody>
      </p:sp>
      <p:pic>
        <p:nvPicPr>
          <p:cNvPr id="3" name="图片 2"/>
          <p:cNvPicPr>
            <a:picLocks noChangeAspect="1"/>
          </p:cNvPicPr>
          <p:nvPr/>
        </p:nvPicPr>
        <p:blipFill rotWithShape="1">
          <a:blip r:embed="rId5"/>
          <a:srcRect t="6354"/>
          <a:stretch/>
        </p:blipFill>
        <p:spPr>
          <a:xfrm>
            <a:off x="385243" y="1567075"/>
            <a:ext cx="1233033" cy="1732029"/>
          </a:xfrm>
          <a:prstGeom prst="roundRect">
            <a:avLst/>
          </a:prstGeom>
        </p:spPr>
      </p:pic>
      <p:sp>
        <p:nvSpPr>
          <p:cNvPr id="8" name="圆角矩形 7"/>
          <p:cNvSpPr/>
          <p:nvPr/>
        </p:nvSpPr>
        <p:spPr>
          <a:xfrm>
            <a:off x="2078041" y="1567075"/>
            <a:ext cx="9235739" cy="2886707"/>
          </a:xfrm>
          <a:prstGeom prst="roundRect">
            <a:avLst>
              <a:gd name="adj" fmla="val 768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3974665" y="1715530"/>
            <a:ext cx="1896626" cy="336343"/>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7066472" y="2182790"/>
            <a:ext cx="3769027" cy="369332"/>
          </a:xfrm>
          <a:prstGeom prst="rect">
            <a:avLst/>
          </a:prstGeom>
          <a:noFill/>
        </p:spPr>
        <p:txBody>
          <a:bodyPr wrap="square" rtlCol="0">
            <a:spAutoFit/>
          </a:bodyPr>
          <a:lstStyle/>
          <a:p>
            <a:r>
              <a:rPr kumimoji="1" lang="en-US" altLang="zh-CN" b="1" dirty="0" smtClean="0">
                <a:latin typeface="American Typewriter"/>
                <a:cs typeface="American Typewriter"/>
              </a:rPr>
              <a:t>Gender:</a:t>
            </a:r>
            <a:r>
              <a:rPr kumimoji="1" lang="zh-CN" altLang="en-US" b="1" dirty="0" smtClean="0">
                <a:latin typeface="American Typewriter"/>
                <a:cs typeface="American Typewriter"/>
              </a:rPr>
              <a:t> </a:t>
            </a:r>
            <a:r>
              <a:rPr kumimoji="1" lang="en-US" altLang="zh-CN" b="1" dirty="0" smtClean="0">
                <a:latin typeface="American Typewriter"/>
                <a:cs typeface="American Typewriter"/>
              </a:rPr>
              <a:t>    </a:t>
            </a:r>
            <a:r>
              <a:rPr kumimoji="1" lang="zh-CN" altLang="en-US" b="1" dirty="0" smtClean="0">
                <a:latin typeface="American Typewriter"/>
                <a:cs typeface="American Typewriter"/>
              </a:rPr>
              <a:t>   </a:t>
            </a:r>
            <a:r>
              <a:rPr kumimoji="1" lang="en-US" altLang="zh-CN" dirty="0" smtClean="0"/>
              <a:t>Male</a:t>
            </a:r>
            <a:r>
              <a:rPr kumimoji="1" lang="zh-CN" altLang="en-US" dirty="0" smtClean="0"/>
              <a:t>      </a:t>
            </a:r>
            <a:r>
              <a:rPr kumimoji="1" lang="en-US" altLang="zh-CN" dirty="0" smtClean="0"/>
              <a:t>Female</a:t>
            </a:r>
            <a:r>
              <a:rPr kumimoji="1" lang="zh-CN" altLang="en-US" dirty="0" smtClean="0"/>
              <a:t>     </a:t>
            </a:r>
            <a:endParaRPr kumimoji="1" lang="zh-CN" altLang="en-US" dirty="0"/>
          </a:p>
        </p:txBody>
      </p:sp>
      <p:sp>
        <p:nvSpPr>
          <p:cNvPr id="25" name="文本框 24"/>
          <p:cNvSpPr txBox="1"/>
          <p:nvPr/>
        </p:nvSpPr>
        <p:spPr>
          <a:xfrm>
            <a:off x="7066473" y="2586880"/>
            <a:ext cx="2416652" cy="369332"/>
          </a:xfrm>
          <a:prstGeom prst="rect">
            <a:avLst/>
          </a:prstGeom>
          <a:noFill/>
        </p:spPr>
        <p:txBody>
          <a:bodyPr wrap="square" rtlCol="0">
            <a:spAutoFit/>
          </a:bodyPr>
          <a:lstStyle/>
          <a:p>
            <a:r>
              <a:rPr kumimoji="1" lang="en-US" altLang="zh-CN" b="1" dirty="0" smtClean="0">
                <a:latin typeface="American Typewriter"/>
                <a:cs typeface="American Typewriter"/>
              </a:rPr>
              <a:t>User</a:t>
            </a:r>
            <a:r>
              <a:rPr kumimoji="1" lang="zh-CN" altLang="en-US" b="1" dirty="0" smtClean="0">
                <a:latin typeface="American Typewriter"/>
                <a:cs typeface="American Typewriter"/>
              </a:rPr>
              <a:t> </a:t>
            </a:r>
            <a:r>
              <a:rPr kumimoji="1" lang="en-US" altLang="zh-CN" b="1" dirty="0" smtClean="0">
                <a:latin typeface="American Typewriter"/>
                <a:cs typeface="American Typewriter"/>
              </a:rPr>
              <a:t>Group:</a:t>
            </a:r>
            <a:r>
              <a:rPr kumimoji="1" lang="zh-CN" altLang="en-US" b="1" dirty="0" smtClean="0">
                <a:latin typeface="American Typewriter"/>
                <a:cs typeface="American Typewriter"/>
              </a:rPr>
              <a:t>  </a:t>
            </a:r>
            <a:r>
              <a:rPr kumimoji="1" lang="en-US" altLang="zh-CN" dirty="0" smtClean="0"/>
              <a:t>Level</a:t>
            </a:r>
            <a:r>
              <a:rPr kumimoji="1" lang="zh-CN" altLang="en-US" dirty="0" smtClean="0"/>
              <a:t> </a:t>
            </a:r>
            <a:r>
              <a:rPr kumimoji="1" lang="en-US" altLang="zh-CN" dirty="0" smtClean="0"/>
              <a:t>1</a:t>
            </a:r>
            <a:endParaRPr kumimoji="1" lang="zh-CN" altLang="en-US" dirty="0"/>
          </a:p>
        </p:txBody>
      </p:sp>
      <p:sp>
        <p:nvSpPr>
          <p:cNvPr id="7" name="圆角矩形 6"/>
          <p:cNvSpPr/>
          <p:nvPr/>
        </p:nvSpPr>
        <p:spPr>
          <a:xfrm>
            <a:off x="2341920" y="3744477"/>
            <a:ext cx="1434838" cy="379396"/>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Save</a:t>
            </a:r>
            <a:endParaRPr kumimoji="1" lang="zh-CN" altLang="en-US" dirty="0"/>
          </a:p>
        </p:txBody>
      </p:sp>
      <p:sp>
        <p:nvSpPr>
          <p:cNvPr id="28" name="圆角矩形 27"/>
          <p:cNvSpPr/>
          <p:nvPr/>
        </p:nvSpPr>
        <p:spPr>
          <a:xfrm>
            <a:off x="2078041" y="4602242"/>
            <a:ext cx="9235739" cy="1995952"/>
          </a:xfrm>
          <a:prstGeom prst="roundRect">
            <a:avLst>
              <a:gd name="adj" fmla="val 768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2271465" y="4867929"/>
            <a:ext cx="1950587" cy="369332"/>
          </a:xfrm>
          <a:prstGeom prst="rect">
            <a:avLst/>
          </a:prstGeom>
          <a:noFill/>
        </p:spPr>
        <p:txBody>
          <a:bodyPr wrap="square" rtlCol="0">
            <a:spAutoFit/>
          </a:bodyPr>
          <a:lstStyle/>
          <a:p>
            <a:r>
              <a:rPr kumimoji="1" lang="en-US" altLang="zh-CN" b="1" u="sng" dirty="0" smtClean="0">
                <a:latin typeface="American Typewriter"/>
                <a:cs typeface="American Typewriter"/>
              </a:rPr>
              <a:t>Threads:</a:t>
            </a:r>
            <a:r>
              <a:rPr kumimoji="1" lang="zh-CN" altLang="en-US" b="1" u="sng" dirty="0" smtClean="0">
                <a:latin typeface="American Typewriter"/>
                <a:cs typeface="American Typewriter"/>
              </a:rPr>
              <a:t>  </a:t>
            </a:r>
            <a:r>
              <a:rPr kumimoji="1" lang="en-US" altLang="zh-CN" u="sng" dirty="0" smtClean="0"/>
              <a:t>32</a:t>
            </a:r>
            <a:endParaRPr kumimoji="1" lang="zh-CN" altLang="en-US" u="sng" dirty="0"/>
          </a:p>
        </p:txBody>
      </p:sp>
      <p:sp>
        <p:nvSpPr>
          <p:cNvPr id="30" name="文本框 29"/>
          <p:cNvSpPr txBox="1"/>
          <p:nvPr/>
        </p:nvSpPr>
        <p:spPr>
          <a:xfrm>
            <a:off x="4597404" y="4867929"/>
            <a:ext cx="1950587" cy="369332"/>
          </a:xfrm>
          <a:prstGeom prst="rect">
            <a:avLst/>
          </a:prstGeom>
          <a:noFill/>
        </p:spPr>
        <p:txBody>
          <a:bodyPr wrap="square" rtlCol="0">
            <a:spAutoFit/>
          </a:bodyPr>
          <a:lstStyle/>
          <a:p>
            <a:r>
              <a:rPr kumimoji="1" lang="en-US" altLang="zh-CN" b="1" u="sng" dirty="0" smtClean="0">
                <a:latin typeface="American Typewriter"/>
                <a:cs typeface="American Typewriter"/>
              </a:rPr>
              <a:t>Posts:</a:t>
            </a:r>
            <a:r>
              <a:rPr kumimoji="1" lang="zh-CN" altLang="en-US" b="1" u="sng" dirty="0" smtClean="0">
                <a:latin typeface="American Typewriter"/>
                <a:cs typeface="American Typewriter"/>
              </a:rPr>
              <a:t>  </a:t>
            </a:r>
            <a:r>
              <a:rPr kumimoji="1" lang="en-US" altLang="zh-CN" u="sng" dirty="0" smtClean="0"/>
              <a:t>256</a:t>
            </a:r>
            <a:endParaRPr kumimoji="1" lang="zh-CN" altLang="en-US" u="sng" dirty="0"/>
          </a:p>
        </p:txBody>
      </p:sp>
      <p:sp>
        <p:nvSpPr>
          <p:cNvPr id="31" name="文本框 30"/>
          <p:cNvSpPr txBox="1"/>
          <p:nvPr/>
        </p:nvSpPr>
        <p:spPr>
          <a:xfrm>
            <a:off x="6668400" y="4867929"/>
            <a:ext cx="1363382" cy="369332"/>
          </a:xfrm>
          <a:prstGeom prst="rect">
            <a:avLst/>
          </a:prstGeom>
          <a:noFill/>
        </p:spPr>
        <p:txBody>
          <a:bodyPr wrap="square" rtlCol="0">
            <a:spAutoFit/>
          </a:bodyPr>
          <a:lstStyle/>
          <a:p>
            <a:r>
              <a:rPr kumimoji="1" lang="en-US" altLang="zh-CN" b="1" u="sng" dirty="0" smtClean="0">
                <a:latin typeface="American Typewriter"/>
                <a:cs typeface="American Typewriter"/>
              </a:rPr>
              <a:t>Votes:</a:t>
            </a:r>
            <a:r>
              <a:rPr kumimoji="1" lang="zh-CN" altLang="en-US" b="1" u="sng" dirty="0" smtClean="0">
                <a:latin typeface="American Typewriter"/>
                <a:cs typeface="American Typewriter"/>
              </a:rPr>
              <a:t>  </a:t>
            </a:r>
            <a:r>
              <a:rPr kumimoji="1" lang="en-US" altLang="zh-CN" u="sng" dirty="0" smtClean="0"/>
              <a:t>21</a:t>
            </a:r>
            <a:endParaRPr kumimoji="1" lang="zh-CN" altLang="en-US" u="sng" dirty="0"/>
          </a:p>
        </p:txBody>
      </p:sp>
      <p:sp>
        <p:nvSpPr>
          <p:cNvPr id="32" name="文本框 31"/>
          <p:cNvSpPr txBox="1"/>
          <p:nvPr/>
        </p:nvSpPr>
        <p:spPr>
          <a:xfrm>
            <a:off x="8621010" y="4867929"/>
            <a:ext cx="1950587" cy="369332"/>
          </a:xfrm>
          <a:prstGeom prst="rect">
            <a:avLst/>
          </a:prstGeom>
          <a:noFill/>
        </p:spPr>
        <p:txBody>
          <a:bodyPr wrap="square" rtlCol="0">
            <a:spAutoFit/>
          </a:bodyPr>
          <a:lstStyle/>
          <a:p>
            <a:r>
              <a:rPr kumimoji="1" lang="en-US" altLang="zh-CN" b="1" u="sng" dirty="0" smtClean="0">
                <a:latin typeface="American Typewriter"/>
                <a:cs typeface="American Typewriter"/>
              </a:rPr>
              <a:t>Events:</a:t>
            </a:r>
            <a:r>
              <a:rPr kumimoji="1" lang="zh-CN" altLang="en-US" b="1" u="sng" dirty="0" smtClean="0">
                <a:latin typeface="American Typewriter"/>
                <a:cs typeface="American Typewriter"/>
              </a:rPr>
              <a:t>  </a:t>
            </a:r>
            <a:r>
              <a:rPr kumimoji="1" lang="en-US" altLang="zh-CN" u="sng" dirty="0" smtClean="0">
                <a:cs typeface="American Typewriter"/>
              </a:rPr>
              <a:t>5</a:t>
            </a:r>
            <a:r>
              <a:rPr kumimoji="1" lang="zh-CN" altLang="en-US" b="1" u="sng" dirty="0" smtClean="0">
                <a:latin typeface="American Typewriter"/>
                <a:cs typeface="American Typewriter"/>
              </a:rPr>
              <a:t>  </a:t>
            </a:r>
            <a:endParaRPr kumimoji="1" lang="zh-CN" altLang="en-US" u="sng" dirty="0"/>
          </a:p>
        </p:txBody>
      </p:sp>
      <p:sp>
        <p:nvSpPr>
          <p:cNvPr id="33" name="文本框 32"/>
          <p:cNvSpPr txBox="1"/>
          <p:nvPr/>
        </p:nvSpPr>
        <p:spPr>
          <a:xfrm>
            <a:off x="2275952" y="5478559"/>
            <a:ext cx="3281985" cy="369332"/>
          </a:xfrm>
          <a:prstGeom prst="rect">
            <a:avLst/>
          </a:prstGeom>
          <a:noFill/>
        </p:spPr>
        <p:txBody>
          <a:bodyPr wrap="square" rtlCol="0">
            <a:spAutoFit/>
          </a:bodyPr>
          <a:lstStyle/>
          <a:p>
            <a:r>
              <a:rPr kumimoji="1" lang="en-US" altLang="zh-CN" b="1" dirty="0" smtClean="0">
                <a:latin typeface="American Typewriter"/>
                <a:cs typeface="American Typewriter"/>
              </a:rPr>
              <a:t>Join</a:t>
            </a:r>
            <a:r>
              <a:rPr kumimoji="1" lang="zh-CN" altLang="en-US" b="1" dirty="0" smtClean="0">
                <a:latin typeface="American Typewriter"/>
                <a:cs typeface="American Typewriter"/>
              </a:rPr>
              <a:t> </a:t>
            </a:r>
            <a:r>
              <a:rPr kumimoji="1" lang="en-US" altLang="zh-CN" b="1" dirty="0" smtClean="0">
                <a:latin typeface="American Typewriter"/>
                <a:cs typeface="American Typewriter"/>
              </a:rPr>
              <a:t>in</a:t>
            </a:r>
            <a:r>
              <a:rPr kumimoji="1" lang="zh-CN" altLang="en-US" b="1" dirty="0" smtClean="0">
                <a:latin typeface="American Typewriter"/>
                <a:cs typeface="American Typewriter"/>
              </a:rPr>
              <a:t> </a:t>
            </a:r>
            <a:r>
              <a:rPr kumimoji="1" lang="en-US" altLang="zh-CN" b="1" dirty="0" smtClean="0">
                <a:latin typeface="American Typewriter"/>
                <a:cs typeface="American Typewriter"/>
              </a:rPr>
              <a:t>time:</a:t>
            </a:r>
            <a:r>
              <a:rPr kumimoji="1" lang="zh-CN" altLang="en-US" b="1" dirty="0" smtClean="0">
                <a:latin typeface="American Typewriter"/>
                <a:cs typeface="American Typewriter"/>
              </a:rPr>
              <a:t>  </a:t>
            </a:r>
            <a:r>
              <a:rPr kumimoji="1" lang="zh-CN" altLang="zh-CN" dirty="0" smtClean="0"/>
              <a:t>1</a:t>
            </a:r>
            <a:r>
              <a:rPr kumimoji="1" lang="en-US" altLang="zh-CN" dirty="0" smtClean="0"/>
              <a:t>0/01/2015</a:t>
            </a:r>
            <a:endParaRPr kumimoji="1" lang="zh-CN" altLang="en-US" dirty="0"/>
          </a:p>
        </p:txBody>
      </p:sp>
      <p:sp>
        <p:nvSpPr>
          <p:cNvPr id="34" name="文本框 33"/>
          <p:cNvSpPr txBox="1"/>
          <p:nvPr/>
        </p:nvSpPr>
        <p:spPr>
          <a:xfrm>
            <a:off x="6668400" y="5478559"/>
            <a:ext cx="3281985" cy="369332"/>
          </a:xfrm>
          <a:prstGeom prst="rect">
            <a:avLst/>
          </a:prstGeom>
          <a:noFill/>
        </p:spPr>
        <p:txBody>
          <a:bodyPr wrap="square" rtlCol="0">
            <a:spAutoFit/>
          </a:bodyPr>
          <a:lstStyle/>
          <a:p>
            <a:r>
              <a:rPr kumimoji="1" lang="en-US" altLang="zh-CN" b="1" dirty="0" smtClean="0">
                <a:latin typeface="American Typewriter"/>
                <a:cs typeface="American Typewriter"/>
              </a:rPr>
              <a:t>Last</a:t>
            </a:r>
            <a:r>
              <a:rPr kumimoji="1" lang="zh-CN" altLang="en-US" b="1" dirty="0" smtClean="0">
                <a:latin typeface="American Typewriter"/>
                <a:cs typeface="American Typewriter"/>
              </a:rPr>
              <a:t> </a:t>
            </a:r>
            <a:r>
              <a:rPr kumimoji="1" lang="en-US" altLang="zh-CN" b="1" dirty="0" smtClean="0">
                <a:latin typeface="American Typewriter"/>
                <a:cs typeface="American Typewriter"/>
              </a:rPr>
              <a:t>visit</a:t>
            </a:r>
            <a:r>
              <a:rPr kumimoji="1" lang="zh-CN" altLang="en-US" b="1" dirty="0" smtClean="0">
                <a:latin typeface="American Typewriter"/>
                <a:cs typeface="American Typewriter"/>
              </a:rPr>
              <a:t> </a:t>
            </a:r>
            <a:r>
              <a:rPr kumimoji="1" lang="en-US" altLang="zh-CN" b="1" dirty="0" smtClean="0">
                <a:latin typeface="American Typewriter"/>
                <a:cs typeface="American Typewriter"/>
              </a:rPr>
              <a:t>time:</a:t>
            </a:r>
            <a:r>
              <a:rPr kumimoji="1" lang="zh-CN" altLang="en-US" b="1" dirty="0" smtClean="0">
                <a:latin typeface="American Typewriter"/>
                <a:cs typeface="American Typewriter"/>
              </a:rPr>
              <a:t>  </a:t>
            </a:r>
            <a:r>
              <a:rPr kumimoji="1" lang="zh-CN" altLang="zh-CN" dirty="0" smtClean="0"/>
              <a:t>1</a:t>
            </a:r>
            <a:r>
              <a:rPr kumimoji="1" lang="en-US" altLang="zh-CN" dirty="0" smtClean="0"/>
              <a:t>0/15/2015</a:t>
            </a:r>
            <a:endParaRPr kumimoji="1" lang="zh-CN" altLang="en-US" dirty="0"/>
          </a:p>
        </p:txBody>
      </p:sp>
      <p:sp>
        <p:nvSpPr>
          <p:cNvPr id="4" name="文本框 3"/>
          <p:cNvSpPr txBox="1"/>
          <p:nvPr/>
        </p:nvSpPr>
        <p:spPr>
          <a:xfrm>
            <a:off x="2271465" y="1682541"/>
            <a:ext cx="3352440" cy="369332"/>
          </a:xfrm>
          <a:prstGeom prst="rect">
            <a:avLst/>
          </a:prstGeom>
          <a:noFill/>
        </p:spPr>
        <p:txBody>
          <a:bodyPr wrap="square" rtlCol="0">
            <a:spAutoFit/>
          </a:bodyPr>
          <a:lstStyle/>
          <a:p>
            <a:r>
              <a:rPr kumimoji="1" lang="en-US" altLang="zh-CN" b="1" dirty="0" smtClean="0">
                <a:latin typeface="American Typewriter"/>
                <a:cs typeface="American Typewriter"/>
              </a:rPr>
              <a:t>ID</a:t>
            </a:r>
            <a:r>
              <a:rPr kumimoji="1" lang="en-US" altLang="zh-CN" dirty="0" smtClean="0"/>
              <a:t>:</a:t>
            </a:r>
            <a:r>
              <a:rPr kumimoji="1" lang="zh-CN" altLang="en-US" dirty="0" smtClean="0"/>
              <a:t>                         </a:t>
            </a:r>
            <a:r>
              <a:rPr kumimoji="1" lang="en-US" altLang="zh-CN" dirty="0" err="1" smtClean="0"/>
              <a:t>King_of_LTI</a:t>
            </a:r>
            <a:endParaRPr kumimoji="1" lang="zh-CN" altLang="en-US" dirty="0"/>
          </a:p>
        </p:txBody>
      </p:sp>
      <p:sp>
        <p:nvSpPr>
          <p:cNvPr id="36" name="矩形 35"/>
          <p:cNvSpPr/>
          <p:nvPr/>
        </p:nvSpPr>
        <p:spPr>
          <a:xfrm>
            <a:off x="3974665" y="2158728"/>
            <a:ext cx="1896626" cy="35283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3974664" y="3114438"/>
            <a:ext cx="6860836" cy="45362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3974664" y="2603374"/>
            <a:ext cx="1896627" cy="354716"/>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8621009" y="1715530"/>
            <a:ext cx="2214491" cy="3048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7066472" y="1699035"/>
            <a:ext cx="3618945" cy="369332"/>
          </a:xfrm>
          <a:prstGeom prst="rect">
            <a:avLst/>
          </a:prstGeom>
          <a:noFill/>
        </p:spPr>
        <p:txBody>
          <a:bodyPr wrap="square" rtlCol="0">
            <a:spAutoFit/>
          </a:bodyPr>
          <a:lstStyle/>
          <a:p>
            <a:r>
              <a:rPr kumimoji="1" lang="en-US" altLang="zh-CN" b="1" dirty="0" smtClean="0">
                <a:latin typeface="American Typewriter"/>
                <a:cs typeface="American Typewriter"/>
              </a:rPr>
              <a:t>Email:</a:t>
            </a:r>
            <a:r>
              <a:rPr kumimoji="1" lang="zh-CN" altLang="en-US" b="1" dirty="0" smtClean="0">
                <a:latin typeface="American Typewriter"/>
                <a:cs typeface="American Typewriter"/>
              </a:rPr>
              <a:t> </a:t>
            </a:r>
            <a:r>
              <a:rPr kumimoji="1" lang="en-US" altLang="zh-CN" b="1" dirty="0" smtClean="0">
                <a:latin typeface="American Typewriter"/>
                <a:cs typeface="American Typewriter"/>
              </a:rPr>
              <a:t>    </a:t>
            </a:r>
            <a:r>
              <a:rPr kumimoji="1" lang="zh-CN" altLang="en-US" b="1" dirty="0" smtClean="0">
                <a:latin typeface="American Typewriter"/>
                <a:cs typeface="American Typewriter"/>
              </a:rPr>
              <a:t>    </a:t>
            </a:r>
            <a:r>
              <a:rPr kumimoji="1" lang="en-US" altLang="zh-CN" dirty="0" err="1" smtClean="0"/>
              <a:t>king@lti.cs.cmu.edu</a:t>
            </a:r>
            <a:endParaRPr kumimoji="1" lang="zh-CN" altLang="en-US" dirty="0"/>
          </a:p>
        </p:txBody>
      </p:sp>
      <p:sp>
        <p:nvSpPr>
          <p:cNvPr id="20" name="文本框 19"/>
          <p:cNvSpPr txBox="1"/>
          <p:nvPr/>
        </p:nvSpPr>
        <p:spPr>
          <a:xfrm>
            <a:off x="2270950" y="2588758"/>
            <a:ext cx="3286987" cy="369332"/>
          </a:xfrm>
          <a:prstGeom prst="rect">
            <a:avLst/>
          </a:prstGeom>
          <a:noFill/>
        </p:spPr>
        <p:txBody>
          <a:bodyPr wrap="square" rtlCol="0">
            <a:spAutoFit/>
          </a:bodyPr>
          <a:lstStyle/>
          <a:p>
            <a:r>
              <a:rPr kumimoji="1" lang="en-US" altLang="zh-CN" b="1" dirty="0" smtClean="0">
                <a:latin typeface="American Typewriter"/>
                <a:cs typeface="American Typewriter"/>
              </a:rPr>
              <a:t>Date</a:t>
            </a:r>
            <a:r>
              <a:rPr kumimoji="1" lang="zh-CN" altLang="en-US" b="1" dirty="0" smtClean="0">
                <a:latin typeface="American Typewriter"/>
                <a:cs typeface="American Typewriter"/>
              </a:rPr>
              <a:t> </a:t>
            </a:r>
            <a:r>
              <a:rPr kumimoji="1" lang="en-US" altLang="zh-CN" b="1" dirty="0" smtClean="0">
                <a:latin typeface="American Typewriter"/>
                <a:cs typeface="American Typewriter"/>
              </a:rPr>
              <a:t>of</a:t>
            </a:r>
            <a:r>
              <a:rPr kumimoji="1" lang="zh-CN" altLang="en-US" b="1" dirty="0" smtClean="0">
                <a:latin typeface="American Typewriter"/>
                <a:cs typeface="American Typewriter"/>
              </a:rPr>
              <a:t> </a:t>
            </a:r>
            <a:r>
              <a:rPr kumimoji="1" lang="en-US" altLang="zh-CN" b="1" dirty="0" smtClean="0">
                <a:latin typeface="American Typewriter"/>
                <a:cs typeface="American Typewriter"/>
              </a:rPr>
              <a:t>Birth:</a:t>
            </a:r>
            <a:r>
              <a:rPr kumimoji="1" lang="zh-CN" altLang="en-US" b="1" dirty="0" smtClean="0">
                <a:latin typeface="American Typewriter"/>
                <a:cs typeface="American Typewriter"/>
              </a:rPr>
              <a:t> </a:t>
            </a:r>
            <a:r>
              <a:rPr kumimoji="1" lang="en-US" altLang="zh-CN" dirty="0" smtClean="0"/>
              <a:t>11/21/1991</a:t>
            </a:r>
            <a:endParaRPr kumimoji="1" lang="zh-CN" altLang="en-US" dirty="0"/>
          </a:p>
        </p:txBody>
      </p:sp>
      <p:sp>
        <p:nvSpPr>
          <p:cNvPr id="23" name="文本框 22"/>
          <p:cNvSpPr txBox="1"/>
          <p:nvPr/>
        </p:nvSpPr>
        <p:spPr>
          <a:xfrm>
            <a:off x="2271465" y="3114438"/>
            <a:ext cx="8139500" cy="369332"/>
          </a:xfrm>
          <a:prstGeom prst="rect">
            <a:avLst/>
          </a:prstGeom>
          <a:noFill/>
        </p:spPr>
        <p:txBody>
          <a:bodyPr wrap="square" rtlCol="0">
            <a:spAutoFit/>
          </a:bodyPr>
          <a:lstStyle/>
          <a:p>
            <a:r>
              <a:rPr kumimoji="1" lang="en-US" altLang="zh-CN" b="1" dirty="0" smtClean="0">
                <a:latin typeface="American Typewriter"/>
                <a:cs typeface="American Typewriter"/>
              </a:rPr>
              <a:t>Bio:</a:t>
            </a:r>
            <a:r>
              <a:rPr kumimoji="1" lang="zh-CN" altLang="en-US" b="1" dirty="0" smtClean="0">
                <a:latin typeface="American Typewriter"/>
                <a:cs typeface="American Typewriter"/>
              </a:rPr>
              <a:t>                     </a:t>
            </a:r>
            <a:r>
              <a:rPr kumimoji="1" lang="en-US" altLang="zh-CN" dirty="0" smtClean="0"/>
              <a:t>I’m</a:t>
            </a:r>
            <a:r>
              <a:rPr kumimoji="1" lang="zh-CN" altLang="en-US" dirty="0" smtClean="0"/>
              <a:t> </a:t>
            </a:r>
            <a:r>
              <a:rPr kumimoji="1" lang="en-US" altLang="zh-CN" dirty="0" smtClean="0"/>
              <a:t>more</a:t>
            </a:r>
            <a:r>
              <a:rPr kumimoji="1" lang="zh-CN" altLang="en-US" dirty="0" smtClean="0"/>
              <a:t> </a:t>
            </a:r>
            <a:r>
              <a:rPr kumimoji="1" lang="en-US" altLang="zh-CN" dirty="0" smtClean="0"/>
              <a:t>handsome</a:t>
            </a:r>
            <a:r>
              <a:rPr kumimoji="1" lang="zh-CN" altLang="en-US" dirty="0" smtClean="0"/>
              <a:t> </a:t>
            </a:r>
            <a:r>
              <a:rPr kumimoji="1" lang="en-US" altLang="zh-CN" dirty="0" smtClean="0"/>
              <a:t>than</a:t>
            </a:r>
            <a:r>
              <a:rPr kumimoji="1" lang="zh-CN" altLang="en-US" dirty="0" smtClean="0"/>
              <a:t> </a:t>
            </a:r>
            <a:r>
              <a:rPr kumimoji="1" lang="en-US" altLang="zh-CN" dirty="0" smtClean="0"/>
              <a:t>Jamie!</a:t>
            </a:r>
            <a:endParaRPr kumimoji="1" lang="zh-CN" altLang="en-US" dirty="0"/>
          </a:p>
        </p:txBody>
      </p:sp>
      <p:sp>
        <p:nvSpPr>
          <p:cNvPr id="18" name="文本框 17"/>
          <p:cNvSpPr txBox="1"/>
          <p:nvPr/>
        </p:nvSpPr>
        <p:spPr>
          <a:xfrm>
            <a:off x="2271465" y="2158728"/>
            <a:ext cx="2540345" cy="369332"/>
          </a:xfrm>
          <a:prstGeom prst="rect">
            <a:avLst/>
          </a:prstGeom>
          <a:noFill/>
        </p:spPr>
        <p:txBody>
          <a:bodyPr wrap="square" rtlCol="0">
            <a:spAutoFit/>
          </a:bodyPr>
          <a:lstStyle/>
          <a:p>
            <a:r>
              <a:rPr kumimoji="1" lang="en-US" altLang="zh-CN" b="1" dirty="0" smtClean="0">
                <a:latin typeface="American Typewriter"/>
                <a:cs typeface="American Typewriter"/>
              </a:rPr>
              <a:t>Department:</a:t>
            </a:r>
            <a:r>
              <a:rPr kumimoji="1" lang="zh-CN" altLang="en-US" b="1" dirty="0" smtClean="0">
                <a:latin typeface="American Typewriter"/>
                <a:cs typeface="American Typewriter"/>
              </a:rPr>
              <a:t>   </a:t>
            </a:r>
            <a:r>
              <a:rPr kumimoji="1" lang="en-US" altLang="zh-CN" dirty="0" smtClean="0"/>
              <a:t>LTI</a:t>
            </a:r>
            <a:endParaRPr kumimoji="1" lang="zh-CN" altLang="en-US" dirty="0"/>
          </a:p>
        </p:txBody>
      </p:sp>
      <p:sp>
        <p:nvSpPr>
          <p:cNvPr id="15" name="椭圆 14"/>
          <p:cNvSpPr/>
          <p:nvPr/>
        </p:nvSpPr>
        <p:spPr>
          <a:xfrm>
            <a:off x="8621010" y="2349500"/>
            <a:ext cx="95057" cy="99696"/>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1" name="椭圆 40"/>
          <p:cNvSpPr/>
          <p:nvPr/>
        </p:nvSpPr>
        <p:spPr>
          <a:xfrm>
            <a:off x="9388068" y="2348922"/>
            <a:ext cx="95057" cy="99696"/>
          </a:xfrm>
          <a:prstGeom prst="ellips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62146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10" name="Rectangle 9"/>
          <p:cNvSpPr/>
          <p:nvPr/>
        </p:nvSpPr>
        <p:spPr>
          <a:xfrm>
            <a:off x="0" y="523220"/>
            <a:ext cx="12192000" cy="217758"/>
          </a:xfrm>
          <a:prstGeom prst="rect">
            <a:avLst/>
          </a:prstGeom>
          <a:blipFill>
            <a:blip r:embed="rId3"/>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1" name="TextBox 10"/>
          <p:cNvSpPr txBox="1"/>
          <p:nvPr/>
        </p:nvSpPr>
        <p:spPr>
          <a:xfrm>
            <a:off x="0" y="447433"/>
            <a:ext cx="2544286"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XXX / XXX (path)</a:t>
            </a:r>
          </a:p>
        </p:txBody>
      </p:sp>
      <p:sp>
        <p:nvSpPr>
          <p:cNvPr id="12" name="TextBox 11"/>
          <p:cNvSpPr txBox="1"/>
          <p:nvPr/>
        </p:nvSpPr>
        <p:spPr>
          <a:xfrm>
            <a:off x="9145875" y="447433"/>
            <a:ext cx="1265090" cy="369332"/>
          </a:xfrm>
          <a:prstGeom prst="rect">
            <a:avLst/>
          </a:prstGeom>
          <a:noFill/>
        </p:spPr>
        <p:txBody>
          <a:bodyPr wrap="none" rtlCol="0">
            <a:spAutoFit/>
          </a:bodyPr>
          <a:lstStyle/>
          <a:p>
            <a:r>
              <a:rPr lang="en-US" smtClean="0"/>
              <a:t>User_name</a:t>
            </a:r>
            <a:endParaRPr lang="en-US" dirty="0"/>
          </a:p>
        </p:txBody>
      </p:sp>
      <p:sp>
        <p:nvSpPr>
          <p:cNvPr id="13" name="Rounded Rectangle 12"/>
          <p:cNvSpPr/>
          <p:nvPr/>
        </p:nvSpPr>
        <p:spPr>
          <a:xfrm>
            <a:off x="10696993" y="523221"/>
            <a:ext cx="1313283" cy="212404"/>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17" name="Rounded Rectangle 16"/>
          <p:cNvSpPr/>
          <p:nvPr/>
        </p:nvSpPr>
        <p:spPr>
          <a:xfrm>
            <a:off x="10685418" y="139339"/>
            <a:ext cx="1313284" cy="252459"/>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Hot Topics</a:t>
            </a:r>
            <a:endParaRPr lang="en-US"/>
          </a:p>
        </p:txBody>
      </p:sp>
      <p:sp>
        <p:nvSpPr>
          <p:cNvPr id="14" name="Rectangle 13"/>
          <p:cNvSpPr/>
          <p:nvPr/>
        </p:nvSpPr>
        <p:spPr>
          <a:xfrm>
            <a:off x="130630" y="1074826"/>
            <a:ext cx="11868072" cy="5783173"/>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glow rad="101600">
                  <a:schemeClr val="accent2">
                    <a:satMod val="175000"/>
                    <a:alpha val="40000"/>
                  </a:schemeClr>
                </a:glow>
                <a:reflection blurRad="6350" stA="55000" endA="300" endPos="45500" dir="5400000" sy="-100000" algn="bl" rotWithShape="0"/>
              </a:effectLst>
            </a:endParaRPr>
          </a:p>
        </p:txBody>
      </p:sp>
      <p:sp>
        <p:nvSpPr>
          <p:cNvPr id="24" name="Rectangle 17"/>
          <p:cNvSpPr/>
          <p:nvPr/>
        </p:nvSpPr>
        <p:spPr>
          <a:xfrm>
            <a:off x="130629" y="851946"/>
            <a:ext cx="11868072" cy="484189"/>
          </a:xfrm>
          <a:prstGeom prst="rect">
            <a:avLst/>
          </a:prstGeom>
          <a:solidFill>
            <a:schemeClr val="accent4">
              <a:lumMod val="40000"/>
              <a:lumOff val="6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2" name="圆角矩形 1"/>
          <p:cNvSpPr/>
          <p:nvPr/>
        </p:nvSpPr>
        <p:spPr>
          <a:xfrm>
            <a:off x="1136642" y="851946"/>
            <a:ext cx="1056822" cy="484189"/>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TextBox 21"/>
          <p:cNvSpPr txBox="1"/>
          <p:nvPr/>
        </p:nvSpPr>
        <p:spPr>
          <a:xfrm>
            <a:off x="286291" y="924164"/>
            <a:ext cx="11373829" cy="369332"/>
          </a:xfrm>
          <a:prstGeom prst="rect">
            <a:avLst/>
          </a:prstGeom>
          <a:noFill/>
        </p:spPr>
        <p:txBody>
          <a:bodyPr wrap="square" rtlCol="0">
            <a:spAutoFit/>
          </a:bodyPr>
          <a:lstStyle/>
          <a:p>
            <a:r>
              <a:rPr lang="en-US" altLang="zh-CN" b="1" dirty="0" smtClean="0">
                <a:latin typeface="Abadi MT Condensed Extra Bold"/>
                <a:ea typeface="Bauhaus 93" charset="0"/>
                <a:cs typeface="Abadi MT Condensed Extra Bold"/>
              </a:rPr>
              <a:t>Profile</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Friends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Collections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Activities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endParaRPr lang="en-US" b="1" dirty="0" smtClean="0">
              <a:solidFill>
                <a:schemeClr val="tx1"/>
              </a:solidFill>
              <a:latin typeface="Abadi MT Condensed Extra Bold"/>
              <a:ea typeface="Bauhaus 93" charset="0"/>
              <a:cs typeface="Abadi MT Condensed Extra Bold"/>
            </a:endParaRPr>
          </a:p>
        </p:txBody>
      </p:sp>
      <p:pic>
        <p:nvPicPr>
          <p:cNvPr id="3" name="图片 2"/>
          <p:cNvPicPr>
            <a:picLocks noChangeAspect="1"/>
          </p:cNvPicPr>
          <p:nvPr/>
        </p:nvPicPr>
        <p:blipFill rotWithShape="1">
          <a:blip r:embed="rId5"/>
          <a:srcRect t="6354"/>
          <a:stretch/>
        </p:blipFill>
        <p:spPr>
          <a:xfrm>
            <a:off x="385243" y="1567075"/>
            <a:ext cx="1233033" cy="1732029"/>
          </a:xfrm>
          <a:prstGeom prst="roundRect">
            <a:avLst/>
          </a:prstGeom>
        </p:spPr>
      </p:pic>
      <p:sp>
        <p:nvSpPr>
          <p:cNvPr id="8" name="圆角矩形 7"/>
          <p:cNvSpPr/>
          <p:nvPr/>
        </p:nvSpPr>
        <p:spPr>
          <a:xfrm>
            <a:off x="2078042" y="1567075"/>
            <a:ext cx="9087308" cy="5163085"/>
          </a:xfrm>
          <a:prstGeom prst="roundRect">
            <a:avLst>
              <a:gd name="adj" fmla="val 4095"/>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圆角矩形 14"/>
          <p:cNvSpPr/>
          <p:nvPr/>
        </p:nvSpPr>
        <p:spPr>
          <a:xfrm>
            <a:off x="2341920" y="1880486"/>
            <a:ext cx="3892204" cy="2061936"/>
          </a:xfrm>
          <a:prstGeom prst="roundRect">
            <a:avLst>
              <a:gd name="adj" fmla="val 9468"/>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圆角矩形 6"/>
          <p:cNvSpPr/>
          <p:nvPr/>
        </p:nvSpPr>
        <p:spPr>
          <a:xfrm>
            <a:off x="2504441" y="3381576"/>
            <a:ext cx="989725" cy="379396"/>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err="1" smtClean="0"/>
              <a:t>Unfollow</a:t>
            </a:r>
            <a:endParaRPr kumimoji="1" lang="zh-CN" altLang="en-US" sz="1600" dirty="0"/>
          </a:p>
        </p:txBody>
      </p:sp>
      <p:pic>
        <p:nvPicPr>
          <p:cNvPr id="5" name="图片 4"/>
          <p:cNvPicPr>
            <a:picLocks noChangeAspect="1"/>
          </p:cNvPicPr>
          <p:nvPr/>
        </p:nvPicPr>
        <p:blipFill>
          <a:blip r:embed="rId6"/>
          <a:stretch>
            <a:fillRect/>
          </a:stretch>
        </p:blipFill>
        <p:spPr>
          <a:xfrm>
            <a:off x="2504441" y="2061948"/>
            <a:ext cx="989725" cy="1237156"/>
          </a:xfrm>
          <a:prstGeom prst="roundRect">
            <a:avLst/>
          </a:prstGeom>
        </p:spPr>
      </p:pic>
      <p:sp>
        <p:nvSpPr>
          <p:cNvPr id="35" name="文本框 34"/>
          <p:cNvSpPr txBox="1"/>
          <p:nvPr/>
        </p:nvSpPr>
        <p:spPr>
          <a:xfrm>
            <a:off x="3673322" y="2045466"/>
            <a:ext cx="214849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latin typeface="Arial Black"/>
                <a:cs typeface="Arial Black"/>
              </a:rPr>
              <a:t>Brother</a:t>
            </a:r>
            <a:r>
              <a:rPr kumimoji="1" lang="zh-CN" altLang="en-US" dirty="0" smtClean="0">
                <a:latin typeface="Arial Black"/>
                <a:cs typeface="Arial Black"/>
              </a:rPr>
              <a:t> </a:t>
            </a:r>
            <a:r>
              <a:rPr kumimoji="1" lang="en-US" altLang="zh-CN" dirty="0" smtClean="0">
                <a:latin typeface="Arial Black"/>
                <a:cs typeface="Arial Black"/>
              </a:rPr>
              <a:t>Jamie</a:t>
            </a:r>
            <a:endParaRPr kumimoji="1" lang="zh-CN" altLang="en-US" dirty="0">
              <a:latin typeface="Arial Black"/>
              <a:cs typeface="Arial Black"/>
            </a:endParaRPr>
          </a:p>
        </p:txBody>
      </p:sp>
      <p:sp>
        <p:nvSpPr>
          <p:cNvPr id="36" name="文本框 35"/>
          <p:cNvSpPr txBox="1"/>
          <p:nvPr/>
        </p:nvSpPr>
        <p:spPr>
          <a:xfrm>
            <a:off x="3673321" y="2604155"/>
            <a:ext cx="2362893" cy="369332"/>
          </a:xfrm>
          <a:prstGeom prst="rect">
            <a:avLst/>
          </a:prstGeom>
          <a:noFill/>
        </p:spPr>
        <p:txBody>
          <a:bodyPr wrap="square" rtlCol="0">
            <a:spAutoFit/>
          </a:bodyPr>
          <a:lstStyle/>
          <a:p>
            <a:r>
              <a:rPr kumimoji="1" lang="en-US" altLang="zh-CN" dirty="0" smtClean="0">
                <a:latin typeface="+mj-lt"/>
                <a:cs typeface="Arial Black"/>
              </a:rPr>
              <a:t>Nyberg</a:t>
            </a:r>
            <a:r>
              <a:rPr kumimoji="1" lang="zh-CN" altLang="en-US" dirty="0" smtClean="0">
                <a:latin typeface="+mj-lt"/>
                <a:cs typeface="Arial Black"/>
              </a:rPr>
              <a:t> </a:t>
            </a:r>
            <a:r>
              <a:rPr kumimoji="1" lang="en-US" altLang="zh-CN" dirty="0" err="1" smtClean="0">
                <a:latin typeface="+mj-lt"/>
                <a:cs typeface="Arial Black"/>
              </a:rPr>
              <a:t>mei</a:t>
            </a:r>
            <a:r>
              <a:rPr kumimoji="1" lang="zh-CN" altLang="en-US" dirty="0" smtClean="0">
                <a:latin typeface="+mj-lt"/>
                <a:cs typeface="Arial Black"/>
              </a:rPr>
              <a:t> </a:t>
            </a:r>
            <a:r>
              <a:rPr kumimoji="1" lang="en-US" altLang="zh-CN" dirty="0" err="1" smtClean="0">
                <a:latin typeface="+mj-lt"/>
                <a:cs typeface="Arial Black"/>
              </a:rPr>
              <a:t>wo</a:t>
            </a:r>
            <a:r>
              <a:rPr kumimoji="1" lang="zh-CN" altLang="en-US" dirty="0" smtClean="0">
                <a:latin typeface="+mj-lt"/>
                <a:cs typeface="Arial Black"/>
              </a:rPr>
              <a:t> </a:t>
            </a:r>
            <a:r>
              <a:rPr kumimoji="1" lang="en-US" altLang="zh-CN" dirty="0" err="1" smtClean="0">
                <a:latin typeface="+mj-lt"/>
                <a:cs typeface="Arial Black"/>
              </a:rPr>
              <a:t>shuai</a:t>
            </a:r>
            <a:endParaRPr kumimoji="1" lang="zh-CN" altLang="en-US" dirty="0">
              <a:latin typeface="+mj-lt"/>
              <a:cs typeface="Arial Black"/>
            </a:endParaRPr>
          </a:p>
        </p:txBody>
      </p:sp>
      <p:sp>
        <p:nvSpPr>
          <p:cNvPr id="38" name="圆角矩形 37"/>
          <p:cNvSpPr/>
          <p:nvPr/>
        </p:nvSpPr>
        <p:spPr>
          <a:xfrm>
            <a:off x="6809707" y="1880486"/>
            <a:ext cx="3892204" cy="2061936"/>
          </a:xfrm>
          <a:prstGeom prst="roundRect">
            <a:avLst>
              <a:gd name="adj" fmla="val 9468"/>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圆角矩形 38"/>
          <p:cNvSpPr/>
          <p:nvPr/>
        </p:nvSpPr>
        <p:spPr>
          <a:xfrm>
            <a:off x="6972228" y="3381576"/>
            <a:ext cx="989725" cy="379396"/>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err="1" smtClean="0"/>
              <a:t>Unfollow</a:t>
            </a:r>
            <a:endParaRPr kumimoji="1" lang="zh-CN" altLang="en-US" sz="1600" dirty="0"/>
          </a:p>
        </p:txBody>
      </p:sp>
      <p:sp>
        <p:nvSpPr>
          <p:cNvPr id="41" name="文本框 40"/>
          <p:cNvSpPr txBox="1"/>
          <p:nvPr/>
        </p:nvSpPr>
        <p:spPr>
          <a:xfrm>
            <a:off x="8141109" y="2045466"/>
            <a:ext cx="214849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latin typeface="Arial Black"/>
                <a:cs typeface="Arial Black"/>
              </a:rPr>
              <a:t>Big</a:t>
            </a:r>
            <a:r>
              <a:rPr kumimoji="1" lang="zh-CN" altLang="en-US" dirty="0" smtClean="0">
                <a:latin typeface="Arial Black"/>
                <a:cs typeface="Arial Black"/>
              </a:rPr>
              <a:t> </a:t>
            </a:r>
            <a:r>
              <a:rPr kumimoji="1" lang="en-US" altLang="zh-CN" dirty="0" smtClean="0">
                <a:latin typeface="Arial Black"/>
                <a:cs typeface="Arial Black"/>
              </a:rPr>
              <a:t>Beer</a:t>
            </a:r>
            <a:r>
              <a:rPr kumimoji="1" lang="zh-CN" altLang="en-US" dirty="0" smtClean="0">
                <a:latin typeface="Arial Black"/>
                <a:cs typeface="Arial Black"/>
              </a:rPr>
              <a:t> </a:t>
            </a:r>
            <a:r>
              <a:rPr kumimoji="1" lang="en-US" altLang="zh-CN" dirty="0" smtClean="0">
                <a:latin typeface="Arial Black"/>
                <a:cs typeface="Arial Black"/>
              </a:rPr>
              <a:t>God</a:t>
            </a:r>
            <a:endParaRPr kumimoji="1" lang="zh-CN" altLang="en-US" dirty="0">
              <a:latin typeface="Arial Black"/>
              <a:cs typeface="Arial Black"/>
            </a:endParaRPr>
          </a:p>
        </p:txBody>
      </p:sp>
      <p:sp>
        <p:nvSpPr>
          <p:cNvPr id="42" name="文本框 41"/>
          <p:cNvSpPr txBox="1"/>
          <p:nvPr/>
        </p:nvSpPr>
        <p:spPr>
          <a:xfrm>
            <a:off x="8141108" y="2604155"/>
            <a:ext cx="2362893" cy="646331"/>
          </a:xfrm>
          <a:prstGeom prst="rect">
            <a:avLst/>
          </a:prstGeom>
          <a:noFill/>
        </p:spPr>
        <p:txBody>
          <a:bodyPr wrap="square" rtlCol="0">
            <a:spAutoFit/>
          </a:bodyPr>
          <a:lstStyle/>
          <a:p>
            <a:r>
              <a:rPr kumimoji="1" lang="en-US" altLang="zh-CN" dirty="0" err="1" smtClean="0">
                <a:latin typeface="+mj-lt"/>
                <a:cs typeface="Arial Black"/>
              </a:rPr>
              <a:t>Wo</a:t>
            </a:r>
            <a:r>
              <a:rPr kumimoji="1" lang="zh-CN" altLang="en-US" dirty="0" smtClean="0">
                <a:latin typeface="+mj-lt"/>
                <a:cs typeface="Arial Black"/>
              </a:rPr>
              <a:t> </a:t>
            </a:r>
            <a:r>
              <a:rPr kumimoji="1" lang="en-US" altLang="zh-CN" dirty="0" err="1" smtClean="0">
                <a:latin typeface="+mj-lt"/>
                <a:cs typeface="Arial Black"/>
              </a:rPr>
              <a:t>shi</a:t>
            </a:r>
            <a:r>
              <a:rPr kumimoji="1" lang="zh-CN" altLang="en-US" dirty="0" smtClean="0">
                <a:latin typeface="+mj-lt"/>
                <a:cs typeface="Arial Black"/>
              </a:rPr>
              <a:t> </a:t>
            </a:r>
            <a:r>
              <a:rPr kumimoji="1" lang="en-US" altLang="zh-CN" dirty="0" smtClean="0">
                <a:latin typeface="+mj-lt"/>
                <a:cs typeface="Arial Black"/>
              </a:rPr>
              <a:t>09</a:t>
            </a:r>
            <a:r>
              <a:rPr kumimoji="1" lang="zh-CN" altLang="en-US" dirty="0" smtClean="0">
                <a:latin typeface="+mj-lt"/>
                <a:cs typeface="Arial Black"/>
              </a:rPr>
              <a:t> </a:t>
            </a:r>
            <a:r>
              <a:rPr kumimoji="1" lang="en-US" altLang="zh-CN" dirty="0" err="1" smtClean="0">
                <a:latin typeface="+mj-lt"/>
                <a:cs typeface="Arial Black"/>
              </a:rPr>
              <a:t>gei</a:t>
            </a:r>
            <a:r>
              <a:rPr kumimoji="1" lang="zh-CN" altLang="en-US" dirty="0" smtClean="0">
                <a:latin typeface="+mj-lt"/>
                <a:cs typeface="Arial Black"/>
              </a:rPr>
              <a:t> </a:t>
            </a:r>
            <a:r>
              <a:rPr kumimoji="1" lang="en-US" altLang="zh-CN" dirty="0" err="1" smtClean="0">
                <a:latin typeface="+mj-lt"/>
                <a:cs typeface="Arial Black"/>
              </a:rPr>
              <a:t>wo</a:t>
            </a:r>
            <a:r>
              <a:rPr kumimoji="1" lang="zh-CN" altLang="en-US" dirty="0" smtClean="0">
                <a:latin typeface="+mj-lt"/>
                <a:cs typeface="Arial Black"/>
              </a:rPr>
              <a:t> </a:t>
            </a:r>
            <a:r>
              <a:rPr kumimoji="1" lang="en-US" altLang="zh-CN" dirty="0" err="1" smtClean="0">
                <a:latin typeface="+mj-lt"/>
                <a:cs typeface="Arial Black"/>
              </a:rPr>
              <a:t>zhong</a:t>
            </a:r>
            <a:endParaRPr kumimoji="1" lang="zh-CN" altLang="en-US" dirty="0">
              <a:latin typeface="+mj-lt"/>
              <a:cs typeface="Arial Black"/>
            </a:endParaRPr>
          </a:p>
        </p:txBody>
      </p:sp>
      <p:sp>
        <p:nvSpPr>
          <p:cNvPr id="43" name="圆角矩形 42"/>
          <p:cNvSpPr/>
          <p:nvPr/>
        </p:nvSpPr>
        <p:spPr>
          <a:xfrm>
            <a:off x="2341920" y="4210295"/>
            <a:ext cx="3892204" cy="2061936"/>
          </a:xfrm>
          <a:prstGeom prst="roundRect">
            <a:avLst>
              <a:gd name="adj" fmla="val 9468"/>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 name="圆角矩形 43"/>
          <p:cNvSpPr/>
          <p:nvPr/>
        </p:nvSpPr>
        <p:spPr>
          <a:xfrm>
            <a:off x="2504441" y="5711385"/>
            <a:ext cx="989725" cy="379396"/>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err="1" smtClean="0"/>
              <a:t>Unfollow</a:t>
            </a:r>
            <a:endParaRPr kumimoji="1" lang="zh-CN" altLang="en-US" sz="1600" dirty="0"/>
          </a:p>
        </p:txBody>
      </p:sp>
      <p:sp>
        <p:nvSpPr>
          <p:cNvPr id="46" name="文本框 45"/>
          <p:cNvSpPr txBox="1"/>
          <p:nvPr/>
        </p:nvSpPr>
        <p:spPr>
          <a:xfrm>
            <a:off x="3673322" y="4375275"/>
            <a:ext cx="214849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latin typeface="Arial Black"/>
                <a:cs typeface="Arial Black"/>
              </a:rPr>
              <a:t>Best</a:t>
            </a:r>
            <a:r>
              <a:rPr kumimoji="1" lang="zh-CN" altLang="en-US" dirty="0" smtClean="0">
                <a:latin typeface="Arial Black"/>
                <a:cs typeface="Arial Black"/>
              </a:rPr>
              <a:t> </a:t>
            </a:r>
            <a:r>
              <a:rPr kumimoji="1" lang="en-US" altLang="zh-CN" dirty="0" smtClean="0">
                <a:latin typeface="Arial Black"/>
                <a:cs typeface="Arial Black"/>
              </a:rPr>
              <a:t>Teacher</a:t>
            </a:r>
            <a:endParaRPr kumimoji="1" lang="zh-CN" altLang="en-US" dirty="0">
              <a:latin typeface="Arial Black"/>
              <a:cs typeface="Arial Black"/>
            </a:endParaRPr>
          </a:p>
        </p:txBody>
      </p:sp>
      <p:sp>
        <p:nvSpPr>
          <p:cNvPr id="47" name="文本框 46"/>
          <p:cNvSpPr txBox="1"/>
          <p:nvPr/>
        </p:nvSpPr>
        <p:spPr>
          <a:xfrm>
            <a:off x="3673321" y="4933964"/>
            <a:ext cx="2362893" cy="646331"/>
          </a:xfrm>
          <a:prstGeom prst="rect">
            <a:avLst/>
          </a:prstGeom>
          <a:noFill/>
        </p:spPr>
        <p:txBody>
          <a:bodyPr wrap="square" rtlCol="0">
            <a:spAutoFit/>
          </a:bodyPr>
          <a:lstStyle/>
          <a:p>
            <a:r>
              <a:rPr kumimoji="1" lang="en-US" altLang="zh-CN" dirty="0" smtClean="0">
                <a:latin typeface="+mj-lt"/>
                <a:cs typeface="Arial Black"/>
              </a:rPr>
              <a:t>You</a:t>
            </a:r>
            <a:r>
              <a:rPr kumimoji="1" lang="zh-CN" altLang="en-US" dirty="0" smtClean="0">
                <a:latin typeface="+mj-lt"/>
                <a:cs typeface="Arial Black"/>
              </a:rPr>
              <a:t> </a:t>
            </a:r>
            <a:r>
              <a:rPr kumimoji="1" lang="en-US" altLang="zh-CN" dirty="0" smtClean="0">
                <a:latin typeface="+mj-lt"/>
                <a:cs typeface="Arial Black"/>
              </a:rPr>
              <a:t>can</a:t>
            </a:r>
            <a:r>
              <a:rPr kumimoji="1" lang="zh-CN" altLang="en-US" dirty="0" smtClean="0">
                <a:latin typeface="+mj-lt"/>
                <a:cs typeface="Arial Black"/>
              </a:rPr>
              <a:t> </a:t>
            </a:r>
            <a:r>
              <a:rPr kumimoji="1" lang="en-US" altLang="zh-CN" dirty="0" smtClean="0">
                <a:latin typeface="+mj-lt"/>
                <a:cs typeface="Arial Black"/>
              </a:rPr>
              <a:t>you</a:t>
            </a:r>
            <a:r>
              <a:rPr kumimoji="1" lang="zh-CN" altLang="en-US" dirty="0" smtClean="0">
                <a:latin typeface="+mj-lt"/>
                <a:cs typeface="Arial Black"/>
              </a:rPr>
              <a:t> </a:t>
            </a:r>
            <a:r>
              <a:rPr kumimoji="1" lang="en-US" altLang="zh-CN" dirty="0" smtClean="0">
                <a:latin typeface="+mj-lt"/>
                <a:cs typeface="Arial Black"/>
              </a:rPr>
              <a:t>up,</a:t>
            </a:r>
            <a:r>
              <a:rPr kumimoji="1" lang="zh-CN" altLang="en-US" dirty="0" smtClean="0">
                <a:latin typeface="+mj-lt"/>
                <a:cs typeface="Arial Black"/>
              </a:rPr>
              <a:t> </a:t>
            </a:r>
            <a:r>
              <a:rPr kumimoji="1" lang="en-US" altLang="zh-CN" dirty="0" smtClean="0">
                <a:latin typeface="+mj-lt"/>
                <a:cs typeface="Arial Black"/>
              </a:rPr>
              <a:t>no</a:t>
            </a:r>
            <a:r>
              <a:rPr kumimoji="1" lang="zh-CN" altLang="en-US" dirty="0" smtClean="0">
                <a:latin typeface="+mj-lt"/>
                <a:cs typeface="Arial Black"/>
              </a:rPr>
              <a:t> </a:t>
            </a:r>
            <a:r>
              <a:rPr kumimoji="1" lang="en-US" altLang="zh-CN" dirty="0" smtClean="0">
                <a:latin typeface="+mj-lt"/>
                <a:cs typeface="Arial Black"/>
              </a:rPr>
              <a:t>can</a:t>
            </a:r>
            <a:r>
              <a:rPr kumimoji="1" lang="zh-CN" altLang="en-US" dirty="0" smtClean="0">
                <a:latin typeface="+mj-lt"/>
                <a:cs typeface="Arial Black"/>
              </a:rPr>
              <a:t> </a:t>
            </a:r>
            <a:r>
              <a:rPr kumimoji="1" lang="en-US" altLang="zh-CN" dirty="0" smtClean="0">
                <a:latin typeface="+mj-lt"/>
                <a:cs typeface="Arial Black"/>
              </a:rPr>
              <a:t>no</a:t>
            </a:r>
            <a:r>
              <a:rPr kumimoji="1" lang="zh-CN" altLang="en-US" dirty="0" smtClean="0">
                <a:latin typeface="+mj-lt"/>
                <a:cs typeface="Arial Black"/>
              </a:rPr>
              <a:t> </a:t>
            </a:r>
            <a:r>
              <a:rPr kumimoji="1" lang="en-US" altLang="zh-CN" dirty="0" smtClean="0">
                <a:latin typeface="+mj-lt"/>
                <a:cs typeface="Arial Black"/>
              </a:rPr>
              <a:t>bb!</a:t>
            </a:r>
            <a:endParaRPr kumimoji="1" lang="zh-CN" altLang="en-US" dirty="0">
              <a:latin typeface="+mj-lt"/>
              <a:cs typeface="Arial Black"/>
            </a:endParaRPr>
          </a:p>
        </p:txBody>
      </p:sp>
      <p:sp>
        <p:nvSpPr>
          <p:cNvPr id="48" name="圆角矩形 47"/>
          <p:cNvSpPr/>
          <p:nvPr/>
        </p:nvSpPr>
        <p:spPr>
          <a:xfrm>
            <a:off x="6809707" y="4210295"/>
            <a:ext cx="3892204" cy="2061936"/>
          </a:xfrm>
          <a:prstGeom prst="roundRect">
            <a:avLst>
              <a:gd name="adj" fmla="val 9468"/>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9" name="圆角矩形 48"/>
          <p:cNvSpPr/>
          <p:nvPr/>
        </p:nvSpPr>
        <p:spPr>
          <a:xfrm>
            <a:off x="6972228" y="5711385"/>
            <a:ext cx="989725" cy="379396"/>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err="1" smtClean="0"/>
              <a:t>Unfollow</a:t>
            </a:r>
            <a:endParaRPr kumimoji="1" lang="zh-CN" altLang="en-US" sz="1600" dirty="0"/>
          </a:p>
        </p:txBody>
      </p:sp>
      <p:sp>
        <p:nvSpPr>
          <p:cNvPr id="51" name="文本框 50"/>
          <p:cNvSpPr txBox="1"/>
          <p:nvPr/>
        </p:nvSpPr>
        <p:spPr>
          <a:xfrm>
            <a:off x="8141109" y="4375275"/>
            <a:ext cx="236289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latin typeface="Arial Black"/>
                <a:cs typeface="Arial Black"/>
              </a:rPr>
              <a:t>Love</a:t>
            </a:r>
            <a:r>
              <a:rPr kumimoji="1" lang="zh-CN" altLang="en-US" dirty="0" smtClean="0">
                <a:latin typeface="Arial Black"/>
                <a:cs typeface="Arial Black"/>
              </a:rPr>
              <a:t> </a:t>
            </a:r>
            <a:r>
              <a:rPr kumimoji="1" lang="en-US" altLang="zh-CN" dirty="0" smtClean="0">
                <a:latin typeface="Arial Black"/>
                <a:cs typeface="Arial Black"/>
              </a:rPr>
              <a:t>Island</a:t>
            </a:r>
            <a:r>
              <a:rPr kumimoji="1" lang="zh-CN" altLang="en-US" dirty="0" smtClean="0">
                <a:latin typeface="Arial Black"/>
                <a:cs typeface="Arial Black"/>
              </a:rPr>
              <a:t> </a:t>
            </a:r>
            <a:r>
              <a:rPr kumimoji="1" lang="en-US" altLang="zh-CN" dirty="0" smtClean="0">
                <a:latin typeface="Arial Black"/>
                <a:cs typeface="Arial Black"/>
              </a:rPr>
              <a:t>Rice</a:t>
            </a:r>
            <a:endParaRPr kumimoji="1" lang="zh-CN" altLang="en-US" dirty="0">
              <a:latin typeface="Arial Black"/>
              <a:cs typeface="Arial Black"/>
            </a:endParaRPr>
          </a:p>
        </p:txBody>
      </p:sp>
      <p:sp>
        <p:nvSpPr>
          <p:cNvPr id="52" name="文本框 51"/>
          <p:cNvSpPr txBox="1"/>
          <p:nvPr/>
        </p:nvSpPr>
        <p:spPr>
          <a:xfrm>
            <a:off x="8141108" y="4933964"/>
            <a:ext cx="2362893" cy="369332"/>
          </a:xfrm>
          <a:prstGeom prst="rect">
            <a:avLst/>
          </a:prstGeom>
          <a:noFill/>
        </p:spPr>
        <p:txBody>
          <a:bodyPr wrap="square" rtlCol="0">
            <a:spAutoFit/>
          </a:bodyPr>
          <a:lstStyle/>
          <a:p>
            <a:r>
              <a:rPr kumimoji="1" lang="en-US" altLang="zh-CN" dirty="0" smtClean="0">
                <a:latin typeface="+mj-lt"/>
                <a:cs typeface="Arial Black"/>
              </a:rPr>
              <a:t>2333333333333</a:t>
            </a:r>
            <a:endParaRPr kumimoji="1" lang="zh-CN" altLang="en-US" dirty="0">
              <a:latin typeface="+mj-lt"/>
              <a:cs typeface="Arial Black"/>
            </a:endParaRPr>
          </a:p>
        </p:txBody>
      </p:sp>
      <p:pic>
        <p:nvPicPr>
          <p:cNvPr id="16" name="图片 15"/>
          <p:cNvPicPr>
            <a:picLocks noChangeAspect="1"/>
          </p:cNvPicPr>
          <p:nvPr/>
        </p:nvPicPr>
        <p:blipFill rotWithShape="1">
          <a:blip r:embed="rId7"/>
          <a:srcRect l="33041" t="10741" r="23216"/>
          <a:stretch/>
        </p:blipFill>
        <p:spPr>
          <a:xfrm>
            <a:off x="7000317" y="2061948"/>
            <a:ext cx="961636" cy="1237156"/>
          </a:xfrm>
          <a:prstGeom prst="roundRect">
            <a:avLst/>
          </a:prstGeom>
        </p:spPr>
      </p:pic>
      <p:pic>
        <p:nvPicPr>
          <p:cNvPr id="19" name="图片 18"/>
          <p:cNvPicPr>
            <a:picLocks noChangeAspect="1"/>
          </p:cNvPicPr>
          <p:nvPr/>
        </p:nvPicPr>
        <p:blipFill rotWithShape="1">
          <a:blip r:embed="rId8"/>
          <a:srcRect l="12465" t="9119" r="10748" b="4410"/>
          <a:stretch/>
        </p:blipFill>
        <p:spPr>
          <a:xfrm>
            <a:off x="2511302" y="4355497"/>
            <a:ext cx="992549" cy="1312091"/>
          </a:xfrm>
          <a:prstGeom prst="roundRect">
            <a:avLst/>
          </a:prstGeom>
        </p:spPr>
      </p:pic>
      <p:pic>
        <p:nvPicPr>
          <p:cNvPr id="26" name="图片 25"/>
          <p:cNvPicPr>
            <a:picLocks noChangeAspect="1"/>
          </p:cNvPicPr>
          <p:nvPr/>
        </p:nvPicPr>
        <p:blipFill rotWithShape="1">
          <a:blip r:embed="rId9"/>
          <a:srcRect l="15788" r="14194" b="15153"/>
          <a:stretch/>
        </p:blipFill>
        <p:spPr>
          <a:xfrm>
            <a:off x="6972229" y="4375275"/>
            <a:ext cx="994436" cy="1205020"/>
          </a:xfrm>
          <a:prstGeom prst="roundRect">
            <a:avLst/>
          </a:prstGeom>
        </p:spPr>
      </p:pic>
    </p:spTree>
    <p:extLst>
      <p:ext uri="{BB962C8B-B14F-4D97-AF65-F5344CB8AC3E}">
        <p14:creationId xmlns:p14="http://schemas.microsoft.com/office/powerpoint/2010/main" val="30615744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10" name="Rectangle 9"/>
          <p:cNvSpPr/>
          <p:nvPr/>
        </p:nvSpPr>
        <p:spPr>
          <a:xfrm>
            <a:off x="0" y="523220"/>
            <a:ext cx="12192000" cy="217758"/>
          </a:xfrm>
          <a:prstGeom prst="rect">
            <a:avLst/>
          </a:prstGeom>
          <a:blipFill>
            <a:blip r:embed="rId3"/>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1" name="TextBox 10"/>
          <p:cNvSpPr txBox="1"/>
          <p:nvPr/>
        </p:nvSpPr>
        <p:spPr>
          <a:xfrm>
            <a:off x="0" y="447433"/>
            <a:ext cx="2544286"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XXX / XXX (path)</a:t>
            </a:r>
          </a:p>
        </p:txBody>
      </p:sp>
      <p:sp>
        <p:nvSpPr>
          <p:cNvPr id="12" name="TextBox 11"/>
          <p:cNvSpPr txBox="1"/>
          <p:nvPr/>
        </p:nvSpPr>
        <p:spPr>
          <a:xfrm>
            <a:off x="9145875" y="447433"/>
            <a:ext cx="1265090" cy="369332"/>
          </a:xfrm>
          <a:prstGeom prst="rect">
            <a:avLst/>
          </a:prstGeom>
          <a:noFill/>
        </p:spPr>
        <p:txBody>
          <a:bodyPr wrap="none" rtlCol="0">
            <a:spAutoFit/>
          </a:bodyPr>
          <a:lstStyle/>
          <a:p>
            <a:r>
              <a:rPr lang="en-US" smtClean="0"/>
              <a:t>User_name</a:t>
            </a:r>
            <a:endParaRPr lang="en-US" dirty="0"/>
          </a:p>
        </p:txBody>
      </p:sp>
      <p:sp>
        <p:nvSpPr>
          <p:cNvPr id="13" name="Rounded Rectangle 12"/>
          <p:cNvSpPr/>
          <p:nvPr/>
        </p:nvSpPr>
        <p:spPr>
          <a:xfrm>
            <a:off x="10696993" y="523221"/>
            <a:ext cx="1313283" cy="212404"/>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17" name="Rounded Rectangle 16"/>
          <p:cNvSpPr/>
          <p:nvPr/>
        </p:nvSpPr>
        <p:spPr>
          <a:xfrm>
            <a:off x="10685418" y="139339"/>
            <a:ext cx="1313284" cy="252459"/>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Hot Topics</a:t>
            </a:r>
            <a:endParaRPr lang="en-US"/>
          </a:p>
        </p:txBody>
      </p:sp>
      <p:sp>
        <p:nvSpPr>
          <p:cNvPr id="14" name="Rectangle 13"/>
          <p:cNvSpPr/>
          <p:nvPr/>
        </p:nvSpPr>
        <p:spPr>
          <a:xfrm>
            <a:off x="130630" y="1074826"/>
            <a:ext cx="11868072" cy="5783173"/>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glow rad="101600">
                  <a:schemeClr val="accent2">
                    <a:satMod val="175000"/>
                    <a:alpha val="40000"/>
                  </a:schemeClr>
                </a:glow>
                <a:reflection blurRad="6350" stA="55000" endA="300" endPos="45500" dir="5400000" sy="-100000" algn="bl" rotWithShape="0"/>
              </a:effectLst>
            </a:endParaRPr>
          </a:p>
        </p:txBody>
      </p:sp>
      <p:sp>
        <p:nvSpPr>
          <p:cNvPr id="24" name="Rectangle 17"/>
          <p:cNvSpPr/>
          <p:nvPr/>
        </p:nvSpPr>
        <p:spPr>
          <a:xfrm>
            <a:off x="130629" y="851946"/>
            <a:ext cx="11868072" cy="484189"/>
          </a:xfrm>
          <a:prstGeom prst="rect">
            <a:avLst/>
          </a:prstGeom>
          <a:solidFill>
            <a:schemeClr val="accent4">
              <a:lumMod val="40000"/>
              <a:lumOff val="6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2" name="圆角矩形 1"/>
          <p:cNvSpPr/>
          <p:nvPr/>
        </p:nvSpPr>
        <p:spPr>
          <a:xfrm>
            <a:off x="2159146" y="851946"/>
            <a:ext cx="1302036" cy="484189"/>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TextBox 21"/>
          <p:cNvSpPr txBox="1"/>
          <p:nvPr/>
        </p:nvSpPr>
        <p:spPr>
          <a:xfrm>
            <a:off x="286291" y="924164"/>
            <a:ext cx="11373829" cy="369332"/>
          </a:xfrm>
          <a:prstGeom prst="rect">
            <a:avLst/>
          </a:prstGeom>
          <a:noFill/>
        </p:spPr>
        <p:txBody>
          <a:bodyPr wrap="square" rtlCol="0">
            <a:spAutoFit/>
          </a:bodyPr>
          <a:lstStyle/>
          <a:p>
            <a:r>
              <a:rPr lang="en-US" altLang="zh-CN" b="1" dirty="0" smtClean="0">
                <a:latin typeface="Abadi MT Condensed Extra Bold"/>
                <a:ea typeface="Bauhaus 93" charset="0"/>
                <a:cs typeface="Abadi MT Condensed Extra Bold"/>
              </a:rPr>
              <a:t>Profile</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Friends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Collections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Activities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endParaRPr lang="en-US" b="1" dirty="0" smtClean="0">
              <a:solidFill>
                <a:schemeClr val="tx1"/>
              </a:solidFill>
              <a:latin typeface="Abadi MT Condensed Extra Bold"/>
              <a:ea typeface="Bauhaus 93" charset="0"/>
              <a:cs typeface="Abadi MT Condensed Extra Bold"/>
            </a:endParaRPr>
          </a:p>
        </p:txBody>
      </p:sp>
      <p:pic>
        <p:nvPicPr>
          <p:cNvPr id="3" name="图片 2"/>
          <p:cNvPicPr>
            <a:picLocks noChangeAspect="1"/>
          </p:cNvPicPr>
          <p:nvPr/>
        </p:nvPicPr>
        <p:blipFill rotWithShape="1">
          <a:blip r:embed="rId5"/>
          <a:srcRect t="6354"/>
          <a:stretch/>
        </p:blipFill>
        <p:spPr>
          <a:xfrm>
            <a:off x="385243" y="1567075"/>
            <a:ext cx="1233033" cy="1732029"/>
          </a:xfrm>
          <a:prstGeom prst="roundRect">
            <a:avLst/>
          </a:prstGeom>
        </p:spPr>
      </p:pic>
      <p:sp>
        <p:nvSpPr>
          <p:cNvPr id="8" name="圆角矩形 7"/>
          <p:cNvSpPr/>
          <p:nvPr/>
        </p:nvSpPr>
        <p:spPr>
          <a:xfrm>
            <a:off x="2078042" y="1567075"/>
            <a:ext cx="9087308" cy="5047617"/>
          </a:xfrm>
          <a:prstGeom prst="roundRect">
            <a:avLst>
              <a:gd name="adj" fmla="val 4095"/>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2544286" y="1860800"/>
            <a:ext cx="110053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latin typeface="Arial Black"/>
                <a:cs typeface="Arial Black"/>
              </a:rPr>
              <a:t>Title</a:t>
            </a:r>
            <a:endParaRPr kumimoji="1" lang="zh-CN" altLang="en-US" dirty="0">
              <a:latin typeface="Arial Black"/>
              <a:cs typeface="Arial Black"/>
            </a:endParaRPr>
          </a:p>
        </p:txBody>
      </p:sp>
      <p:sp>
        <p:nvSpPr>
          <p:cNvPr id="40" name="文本框 39"/>
          <p:cNvSpPr txBox="1"/>
          <p:nvPr/>
        </p:nvSpPr>
        <p:spPr>
          <a:xfrm>
            <a:off x="6737322" y="1861550"/>
            <a:ext cx="110053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latin typeface="Arial Black"/>
                <a:cs typeface="Arial Black"/>
              </a:rPr>
              <a:t>Forum</a:t>
            </a:r>
            <a:endParaRPr kumimoji="1" lang="zh-CN" altLang="en-US" dirty="0">
              <a:latin typeface="Arial Black"/>
              <a:cs typeface="Arial Black"/>
            </a:endParaRPr>
          </a:p>
        </p:txBody>
      </p:sp>
      <p:sp>
        <p:nvSpPr>
          <p:cNvPr id="45" name="文本框 44"/>
          <p:cNvSpPr txBox="1"/>
          <p:nvPr/>
        </p:nvSpPr>
        <p:spPr>
          <a:xfrm>
            <a:off x="8971861" y="1861550"/>
            <a:ext cx="2061549"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latin typeface="Arial Black"/>
                <a:cs typeface="Arial Black"/>
              </a:rPr>
              <a:t>Views/Replies</a:t>
            </a:r>
            <a:endParaRPr kumimoji="1" lang="zh-CN" altLang="en-US" dirty="0">
              <a:latin typeface="Arial Black"/>
              <a:cs typeface="Arial Black"/>
            </a:endParaRPr>
          </a:p>
        </p:txBody>
      </p:sp>
      <p:cxnSp>
        <p:nvCxnSpPr>
          <p:cNvPr id="18" name="直线连接符 17"/>
          <p:cNvCxnSpPr/>
          <p:nvPr/>
        </p:nvCxnSpPr>
        <p:spPr>
          <a:xfrm>
            <a:off x="2544286" y="2985684"/>
            <a:ext cx="8291215" cy="1"/>
          </a:xfrm>
          <a:prstGeom prst="line">
            <a:avLst/>
          </a:prstGeom>
        </p:spPr>
        <p:style>
          <a:lnRef idx="2">
            <a:schemeClr val="accent1"/>
          </a:lnRef>
          <a:fillRef idx="0">
            <a:schemeClr val="accent1"/>
          </a:fillRef>
          <a:effectRef idx="1">
            <a:schemeClr val="accent1"/>
          </a:effectRef>
          <a:fontRef idx="minor">
            <a:schemeClr val="tx1"/>
          </a:fontRef>
        </p:style>
      </p:cxnSp>
      <p:sp>
        <p:nvSpPr>
          <p:cNvPr id="50" name="文本框 49"/>
          <p:cNvSpPr txBox="1"/>
          <p:nvPr/>
        </p:nvSpPr>
        <p:spPr>
          <a:xfrm>
            <a:off x="2544285" y="2543941"/>
            <a:ext cx="3838269"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u="sng" dirty="0" smtClean="0">
                <a:solidFill>
                  <a:srgbClr val="0000FF"/>
                </a:solidFill>
                <a:cs typeface="Arial Black"/>
              </a:rPr>
              <a:t>100</a:t>
            </a:r>
            <a:r>
              <a:rPr kumimoji="1" lang="zh-CN" altLang="en-US" u="sng" dirty="0" smtClean="0">
                <a:solidFill>
                  <a:srgbClr val="0000FF"/>
                </a:solidFill>
                <a:cs typeface="Arial Black"/>
              </a:rPr>
              <a:t> </a:t>
            </a:r>
            <a:r>
              <a:rPr kumimoji="1" lang="en-US" altLang="zh-CN" u="sng" dirty="0" smtClean="0">
                <a:solidFill>
                  <a:srgbClr val="0000FF"/>
                </a:solidFill>
                <a:cs typeface="Arial Black"/>
              </a:rPr>
              <a:t>ways</a:t>
            </a:r>
            <a:r>
              <a:rPr kumimoji="1" lang="zh-CN" altLang="en-US" u="sng" dirty="0" smtClean="0">
                <a:solidFill>
                  <a:srgbClr val="0000FF"/>
                </a:solidFill>
                <a:cs typeface="Arial Black"/>
              </a:rPr>
              <a:t> </a:t>
            </a:r>
            <a:r>
              <a:rPr kumimoji="1" lang="en-US" altLang="zh-CN" u="sng" dirty="0" smtClean="0">
                <a:solidFill>
                  <a:srgbClr val="0000FF"/>
                </a:solidFill>
                <a:cs typeface="Arial Black"/>
              </a:rPr>
              <a:t>to</a:t>
            </a:r>
            <a:r>
              <a:rPr kumimoji="1" lang="zh-CN" altLang="en-US" u="sng" dirty="0" smtClean="0">
                <a:solidFill>
                  <a:srgbClr val="0000FF"/>
                </a:solidFill>
                <a:cs typeface="Arial Black"/>
              </a:rPr>
              <a:t> </a:t>
            </a:r>
            <a:r>
              <a:rPr kumimoji="1" lang="en-US" altLang="zh-CN" u="sng" dirty="0" smtClean="0">
                <a:solidFill>
                  <a:srgbClr val="0000FF"/>
                </a:solidFill>
                <a:cs typeface="Arial Black"/>
              </a:rPr>
              <a:t>earn</a:t>
            </a:r>
            <a:r>
              <a:rPr kumimoji="1" lang="zh-CN" altLang="en-US" u="sng" dirty="0" smtClean="0">
                <a:solidFill>
                  <a:srgbClr val="0000FF"/>
                </a:solidFill>
                <a:cs typeface="Arial Black"/>
              </a:rPr>
              <a:t> </a:t>
            </a:r>
            <a:r>
              <a:rPr kumimoji="1" lang="en-US" altLang="zh-CN" u="sng" dirty="0" smtClean="0">
                <a:solidFill>
                  <a:srgbClr val="0000FF"/>
                </a:solidFill>
                <a:cs typeface="Arial Black"/>
              </a:rPr>
              <a:t>1</a:t>
            </a:r>
            <a:r>
              <a:rPr kumimoji="1" lang="zh-CN" altLang="en-US" u="sng" dirty="0" smtClean="0">
                <a:solidFill>
                  <a:srgbClr val="0000FF"/>
                </a:solidFill>
                <a:cs typeface="Arial Black"/>
              </a:rPr>
              <a:t> </a:t>
            </a:r>
            <a:r>
              <a:rPr kumimoji="1" lang="en-US" altLang="zh-CN" u="sng" dirty="0" smtClean="0">
                <a:solidFill>
                  <a:srgbClr val="0000FF"/>
                </a:solidFill>
                <a:cs typeface="Arial Black"/>
              </a:rPr>
              <a:t>billion</a:t>
            </a:r>
            <a:r>
              <a:rPr kumimoji="1" lang="zh-CN" altLang="en-US" u="sng" dirty="0" smtClean="0">
                <a:solidFill>
                  <a:srgbClr val="0000FF"/>
                </a:solidFill>
                <a:cs typeface="Arial Black"/>
              </a:rPr>
              <a:t> </a:t>
            </a:r>
            <a:r>
              <a:rPr kumimoji="1" lang="en-US" altLang="zh-CN" u="sng" dirty="0" smtClean="0">
                <a:solidFill>
                  <a:srgbClr val="0000FF"/>
                </a:solidFill>
                <a:cs typeface="Arial Black"/>
              </a:rPr>
              <a:t>$</a:t>
            </a:r>
            <a:r>
              <a:rPr kumimoji="1" lang="zh-CN" altLang="en-US" u="sng" dirty="0" smtClean="0">
                <a:solidFill>
                  <a:srgbClr val="0000FF"/>
                </a:solidFill>
                <a:cs typeface="Arial Black"/>
              </a:rPr>
              <a:t> </a:t>
            </a:r>
            <a:r>
              <a:rPr kumimoji="1" lang="en-US" altLang="zh-CN" u="sng" dirty="0" smtClean="0">
                <a:solidFill>
                  <a:srgbClr val="0000FF"/>
                </a:solidFill>
                <a:cs typeface="Arial Black"/>
              </a:rPr>
              <a:t>in</a:t>
            </a:r>
            <a:r>
              <a:rPr kumimoji="1" lang="zh-CN" altLang="en-US" u="sng" dirty="0" smtClean="0">
                <a:solidFill>
                  <a:srgbClr val="0000FF"/>
                </a:solidFill>
                <a:cs typeface="Arial Black"/>
              </a:rPr>
              <a:t> </a:t>
            </a:r>
            <a:r>
              <a:rPr kumimoji="1" lang="en-US" altLang="zh-CN" u="sng" dirty="0" smtClean="0">
                <a:solidFill>
                  <a:srgbClr val="0000FF"/>
                </a:solidFill>
                <a:cs typeface="Arial Black"/>
              </a:rPr>
              <a:t>a</a:t>
            </a:r>
            <a:r>
              <a:rPr kumimoji="1" lang="zh-CN" altLang="en-US" u="sng" dirty="0" smtClean="0">
                <a:solidFill>
                  <a:srgbClr val="0000FF"/>
                </a:solidFill>
                <a:cs typeface="Arial Black"/>
              </a:rPr>
              <a:t> </a:t>
            </a:r>
            <a:r>
              <a:rPr kumimoji="1" lang="en-US" altLang="zh-CN" u="sng" dirty="0" smtClean="0">
                <a:solidFill>
                  <a:srgbClr val="0000FF"/>
                </a:solidFill>
                <a:cs typeface="Arial Black"/>
              </a:rPr>
              <a:t>day</a:t>
            </a:r>
            <a:r>
              <a:rPr kumimoji="1" lang="zh-CN" altLang="en-US" u="sng" dirty="0" smtClean="0">
                <a:solidFill>
                  <a:srgbClr val="0000FF"/>
                </a:solidFill>
                <a:cs typeface="Arial Black"/>
              </a:rPr>
              <a:t> </a:t>
            </a:r>
            <a:r>
              <a:rPr kumimoji="1" lang="zh-CN" altLang="en-US" u="sng" dirty="0" smtClean="0">
                <a:solidFill>
                  <a:srgbClr val="0000FF"/>
                </a:solidFill>
                <a:latin typeface="Arial Black"/>
                <a:cs typeface="Arial Black"/>
              </a:rPr>
              <a:t> </a:t>
            </a:r>
            <a:endParaRPr kumimoji="1" lang="zh-CN" altLang="en-US" u="sng" dirty="0">
              <a:solidFill>
                <a:srgbClr val="0000FF"/>
              </a:solidFill>
              <a:cs typeface="Arial Black"/>
            </a:endParaRPr>
          </a:p>
        </p:txBody>
      </p:sp>
      <p:sp>
        <p:nvSpPr>
          <p:cNvPr id="53" name="文本框 52"/>
          <p:cNvSpPr txBox="1"/>
          <p:nvPr/>
        </p:nvSpPr>
        <p:spPr>
          <a:xfrm>
            <a:off x="6852769" y="2547577"/>
            <a:ext cx="79970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Life</a:t>
            </a:r>
            <a:endParaRPr kumimoji="1" lang="zh-CN" altLang="en-US" dirty="0">
              <a:cs typeface="Arial Black"/>
            </a:endParaRPr>
          </a:p>
        </p:txBody>
      </p:sp>
      <p:sp>
        <p:nvSpPr>
          <p:cNvPr id="54" name="文本框 53"/>
          <p:cNvSpPr txBox="1"/>
          <p:nvPr/>
        </p:nvSpPr>
        <p:spPr>
          <a:xfrm>
            <a:off x="9611263" y="2538658"/>
            <a:ext cx="1224238" cy="369332"/>
          </a:xfrm>
          <a:prstGeom prst="rect">
            <a:avLst/>
          </a:prstGeom>
          <a:noFill/>
        </p:spPr>
        <p:txBody>
          <a:bodyPr wrap="square" rtlCol="0">
            <a:spAutoFit/>
          </a:bodyPr>
          <a:lstStyle/>
          <a:p>
            <a:r>
              <a:rPr kumimoji="1" lang="zh-CN" altLang="en-US" dirty="0" smtClean="0">
                <a:latin typeface="Arial Black"/>
                <a:cs typeface="Arial Black"/>
              </a:rPr>
              <a:t> </a:t>
            </a:r>
            <a:r>
              <a:rPr kumimoji="1" lang="zh-CN" altLang="zh-CN" dirty="0" smtClean="0">
                <a:cs typeface="Arial Black"/>
              </a:rPr>
              <a:t>8</a:t>
            </a:r>
            <a:r>
              <a:rPr kumimoji="1" lang="en-US" altLang="zh-CN" dirty="0" smtClean="0">
                <a:cs typeface="Arial Black"/>
              </a:rPr>
              <a:t>91/56</a:t>
            </a:r>
            <a:endParaRPr kumimoji="1" lang="zh-CN" altLang="en-US" dirty="0">
              <a:cs typeface="Arial Black"/>
            </a:endParaRPr>
          </a:p>
        </p:txBody>
      </p:sp>
      <p:cxnSp>
        <p:nvCxnSpPr>
          <p:cNvPr id="55" name="直线连接符 54"/>
          <p:cNvCxnSpPr/>
          <p:nvPr/>
        </p:nvCxnSpPr>
        <p:spPr>
          <a:xfrm>
            <a:off x="2544287" y="3816896"/>
            <a:ext cx="8291215" cy="1"/>
          </a:xfrm>
          <a:prstGeom prst="line">
            <a:avLst/>
          </a:prstGeom>
        </p:spPr>
        <p:style>
          <a:lnRef idx="2">
            <a:schemeClr val="accent1"/>
          </a:lnRef>
          <a:fillRef idx="0">
            <a:schemeClr val="accent1"/>
          </a:fillRef>
          <a:effectRef idx="1">
            <a:schemeClr val="accent1"/>
          </a:effectRef>
          <a:fontRef idx="minor">
            <a:schemeClr val="tx1"/>
          </a:fontRef>
        </p:style>
      </p:cxnSp>
      <p:sp>
        <p:nvSpPr>
          <p:cNvPr id="56" name="文本框 55"/>
          <p:cNvSpPr txBox="1"/>
          <p:nvPr/>
        </p:nvSpPr>
        <p:spPr>
          <a:xfrm>
            <a:off x="2544286" y="3375153"/>
            <a:ext cx="3838269"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u="sng" dirty="0" smtClean="0">
                <a:solidFill>
                  <a:srgbClr val="0000FF"/>
                </a:solidFill>
                <a:cs typeface="Arial Black"/>
              </a:rPr>
              <a:t>Nyberg</a:t>
            </a:r>
            <a:r>
              <a:rPr kumimoji="1" lang="zh-CN" altLang="en-US" u="sng" dirty="0" smtClean="0">
                <a:solidFill>
                  <a:srgbClr val="0000FF"/>
                </a:solidFill>
                <a:cs typeface="Arial Black"/>
              </a:rPr>
              <a:t> </a:t>
            </a:r>
            <a:r>
              <a:rPr kumimoji="1" lang="en-US" altLang="zh-CN" u="sng" dirty="0" smtClean="0">
                <a:solidFill>
                  <a:srgbClr val="0000FF"/>
                </a:solidFill>
                <a:cs typeface="Arial Black"/>
              </a:rPr>
              <a:t>is</a:t>
            </a:r>
            <a:r>
              <a:rPr kumimoji="1" lang="zh-CN" altLang="en-US" u="sng" dirty="0" smtClean="0">
                <a:solidFill>
                  <a:srgbClr val="0000FF"/>
                </a:solidFill>
                <a:cs typeface="Arial Black"/>
              </a:rPr>
              <a:t> </a:t>
            </a:r>
            <a:r>
              <a:rPr kumimoji="1" lang="en-US" altLang="zh-CN" u="sng" dirty="0" smtClean="0">
                <a:solidFill>
                  <a:srgbClr val="0000FF"/>
                </a:solidFill>
                <a:cs typeface="Arial Black"/>
              </a:rPr>
              <a:t>a</a:t>
            </a:r>
            <a:r>
              <a:rPr kumimoji="1" lang="zh-CN" altLang="en-US" u="sng" dirty="0" smtClean="0">
                <a:solidFill>
                  <a:srgbClr val="0000FF"/>
                </a:solidFill>
                <a:cs typeface="Arial Black"/>
              </a:rPr>
              <a:t> </a:t>
            </a:r>
            <a:r>
              <a:rPr kumimoji="1" lang="en-US" altLang="zh-CN" u="sng" dirty="0" smtClean="0">
                <a:solidFill>
                  <a:srgbClr val="0000FF"/>
                </a:solidFill>
                <a:cs typeface="Arial Black"/>
              </a:rPr>
              <a:t>good</a:t>
            </a:r>
            <a:r>
              <a:rPr kumimoji="1" lang="zh-CN" altLang="en-US" u="sng" dirty="0" smtClean="0">
                <a:solidFill>
                  <a:srgbClr val="0000FF"/>
                </a:solidFill>
                <a:cs typeface="Arial Black"/>
              </a:rPr>
              <a:t> </a:t>
            </a:r>
            <a:r>
              <a:rPr kumimoji="1" lang="en-US" altLang="zh-CN" u="sng" dirty="0" smtClean="0">
                <a:solidFill>
                  <a:srgbClr val="0000FF"/>
                </a:solidFill>
                <a:cs typeface="Arial Black"/>
              </a:rPr>
              <a:t>teacher!!!!</a:t>
            </a:r>
            <a:endParaRPr kumimoji="1" lang="zh-CN" altLang="en-US" u="sng" dirty="0">
              <a:solidFill>
                <a:srgbClr val="0000FF"/>
              </a:solidFill>
              <a:cs typeface="Arial Black"/>
            </a:endParaRPr>
          </a:p>
        </p:txBody>
      </p:sp>
      <p:sp>
        <p:nvSpPr>
          <p:cNvPr id="57" name="文本框 56"/>
          <p:cNvSpPr txBox="1"/>
          <p:nvPr/>
        </p:nvSpPr>
        <p:spPr>
          <a:xfrm>
            <a:off x="6852770" y="3378789"/>
            <a:ext cx="79970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Study</a:t>
            </a:r>
            <a:endParaRPr kumimoji="1" lang="zh-CN" altLang="en-US" dirty="0">
              <a:cs typeface="Arial Black"/>
            </a:endParaRPr>
          </a:p>
        </p:txBody>
      </p:sp>
      <p:sp>
        <p:nvSpPr>
          <p:cNvPr id="58" name="文本框 57"/>
          <p:cNvSpPr txBox="1"/>
          <p:nvPr/>
        </p:nvSpPr>
        <p:spPr>
          <a:xfrm>
            <a:off x="9611264" y="3369870"/>
            <a:ext cx="1224238" cy="369332"/>
          </a:xfrm>
          <a:prstGeom prst="rect">
            <a:avLst/>
          </a:prstGeom>
          <a:noFill/>
        </p:spPr>
        <p:txBody>
          <a:bodyPr wrap="square" rtlCol="0">
            <a:spAutoFit/>
          </a:bodyPr>
          <a:lstStyle/>
          <a:p>
            <a:r>
              <a:rPr kumimoji="1" lang="zh-CN" altLang="en-US" dirty="0" smtClean="0">
                <a:latin typeface="Arial Black"/>
                <a:cs typeface="Arial Black"/>
              </a:rPr>
              <a:t> </a:t>
            </a:r>
            <a:r>
              <a:rPr kumimoji="1" lang="zh-CN" altLang="zh-CN" dirty="0" smtClean="0">
                <a:cs typeface="Arial Black"/>
              </a:rPr>
              <a:t>1</a:t>
            </a:r>
            <a:r>
              <a:rPr kumimoji="1" lang="en-US" altLang="zh-CN" dirty="0" smtClean="0">
                <a:cs typeface="Arial Black"/>
              </a:rPr>
              <a:t>001/123</a:t>
            </a:r>
            <a:endParaRPr kumimoji="1" lang="zh-CN" altLang="en-US" dirty="0">
              <a:cs typeface="Arial Black"/>
            </a:endParaRPr>
          </a:p>
        </p:txBody>
      </p:sp>
      <p:cxnSp>
        <p:nvCxnSpPr>
          <p:cNvPr id="59" name="直线连接符 58"/>
          <p:cNvCxnSpPr/>
          <p:nvPr/>
        </p:nvCxnSpPr>
        <p:spPr>
          <a:xfrm>
            <a:off x="2544286" y="4721651"/>
            <a:ext cx="8291215" cy="1"/>
          </a:xfrm>
          <a:prstGeom prst="line">
            <a:avLst/>
          </a:prstGeom>
        </p:spPr>
        <p:style>
          <a:lnRef idx="2">
            <a:schemeClr val="accent1"/>
          </a:lnRef>
          <a:fillRef idx="0">
            <a:schemeClr val="accent1"/>
          </a:fillRef>
          <a:effectRef idx="1">
            <a:schemeClr val="accent1"/>
          </a:effectRef>
          <a:fontRef idx="minor">
            <a:schemeClr val="tx1"/>
          </a:fontRef>
        </p:style>
      </p:cxnSp>
      <p:sp>
        <p:nvSpPr>
          <p:cNvPr id="60" name="文本框 59"/>
          <p:cNvSpPr txBox="1"/>
          <p:nvPr/>
        </p:nvSpPr>
        <p:spPr>
          <a:xfrm>
            <a:off x="2544285" y="4279908"/>
            <a:ext cx="3838269"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u="sng" dirty="0" smtClean="0">
                <a:solidFill>
                  <a:srgbClr val="0000FF"/>
                </a:solidFill>
                <a:cs typeface="Arial Black"/>
              </a:rPr>
              <a:t>Shadyside</a:t>
            </a:r>
            <a:r>
              <a:rPr kumimoji="1" lang="zh-CN" altLang="en-US" u="sng" dirty="0" smtClean="0">
                <a:solidFill>
                  <a:srgbClr val="0000FF"/>
                </a:solidFill>
                <a:cs typeface="Arial Black"/>
              </a:rPr>
              <a:t> </a:t>
            </a:r>
            <a:r>
              <a:rPr kumimoji="1" lang="en-US" altLang="zh-CN" u="sng" dirty="0" smtClean="0">
                <a:solidFill>
                  <a:srgbClr val="0000FF"/>
                </a:solidFill>
                <a:cs typeface="Arial Black"/>
              </a:rPr>
              <a:t>House,</a:t>
            </a:r>
            <a:r>
              <a:rPr kumimoji="1" lang="zh-CN" altLang="en-US" u="sng" dirty="0" smtClean="0">
                <a:solidFill>
                  <a:srgbClr val="0000FF"/>
                </a:solidFill>
                <a:cs typeface="Arial Black"/>
              </a:rPr>
              <a:t> </a:t>
            </a:r>
            <a:r>
              <a:rPr kumimoji="1" lang="en-US" altLang="zh-CN" u="sng" dirty="0" smtClean="0">
                <a:solidFill>
                  <a:srgbClr val="0000FF"/>
                </a:solidFill>
                <a:cs typeface="Arial Black"/>
              </a:rPr>
              <a:t>100$/</a:t>
            </a:r>
            <a:r>
              <a:rPr kumimoji="1" lang="en-US" altLang="zh-CN" u="sng" dirty="0" err="1" smtClean="0">
                <a:solidFill>
                  <a:srgbClr val="0000FF"/>
                </a:solidFill>
                <a:cs typeface="Arial Black"/>
              </a:rPr>
              <a:t>mon</a:t>
            </a:r>
            <a:r>
              <a:rPr kumimoji="1" lang="zh-CN" altLang="en-US" u="sng" dirty="0" smtClean="0">
                <a:solidFill>
                  <a:srgbClr val="0000FF"/>
                </a:solidFill>
                <a:latin typeface="Arial Black"/>
                <a:cs typeface="Arial Black"/>
              </a:rPr>
              <a:t> </a:t>
            </a:r>
            <a:endParaRPr kumimoji="1" lang="zh-CN" altLang="en-US" u="sng" dirty="0">
              <a:solidFill>
                <a:srgbClr val="0000FF"/>
              </a:solidFill>
              <a:cs typeface="Arial Black"/>
            </a:endParaRPr>
          </a:p>
        </p:txBody>
      </p:sp>
      <p:sp>
        <p:nvSpPr>
          <p:cNvPr id="61" name="文本框 60"/>
          <p:cNvSpPr txBox="1"/>
          <p:nvPr/>
        </p:nvSpPr>
        <p:spPr>
          <a:xfrm>
            <a:off x="6852768" y="4283544"/>
            <a:ext cx="1475889"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House</a:t>
            </a:r>
            <a:r>
              <a:rPr kumimoji="1" lang="zh-CN" altLang="en-US" dirty="0" smtClean="0">
                <a:cs typeface="Arial Black"/>
              </a:rPr>
              <a:t> </a:t>
            </a:r>
            <a:r>
              <a:rPr kumimoji="1" lang="en-US" altLang="zh-CN" dirty="0">
                <a:cs typeface="Arial Black"/>
              </a:rPr>
              <a:t>R</a:t>
            </a:r>
            <a:r>
              <a:rPr kumimoji="1" lang="en-US" altLang="zh-CN" dirty="0" smtClean="0">
                <a:cs typeface="Arial Black"/>
              </a:rPr>
              <a:t>ent</a:t>
            </a:r>
            <a:endParaRPr kumimoji="1" lang="zh-CN" altLang="en-US" dirty="0">
              <a:cs typeface="Arial Black"/>
            </a:endParaRPr>
          </a:p>
        </p:txBody>
      </p:sp>
      <p:sp>
        <p:nvSpPr>
          <p:cNvPr id="62" name="文本框 61"/>
          <p:cNvSpPr txBox="1"/>
          <p:nvPr/>
        </p:nvSpPr>
        <p:spPr>
          <a:xfrm>
            <a:off x="9611263" y="4274625"/>
            <a:ext cx="1224238" cy="369332"/>
          </a:xfrm>
          <a:prstGeom prst="rect">
            <a:avLst/>
          </a:prstGeom>
          <a:noFill/>
        </p:spPr>
        <p:txBody>
          <a:bodyPr wrap="square" rtlCol="0">
            <a:spAutoFit/>
          </a:bodyPr>
          <a:lstStyle/>
          <a:p>
            <a:r>
              <a:rPr kumimoji="1" lang="zh-CN" altLang="en-US" dirty="0" smtClean="0">
                <a:latin typeface="Arial Black"/>
                <a:cs typeface="Arial Black"/>
              </a:rPr>
              <a:t> </a:t>
            </a:r>
            <a:r>
              <a:rPr kumimoji="1" lang="zh-CN" altLang="zh-CN" dirty="0" smtClean="0">
                <a:cs typeface="Arial Black"/>
              </a:rPr>
              <a:t>1</a:t>
            </a:r>
            <a:r>
              <a:rPr kumimoji="1" lang="en-US" altLang="zh-CN" dirty="0" smtClean="0">
                <a:cs typeface="Arial Black"/>
              </a:rPr>
              <a:t>2/1</a:t>
            </a:r>
            <a:endParaRPr kumimoji="1" lang="zh-CN" altLang="en-US" dirty="0">
              <a:cs typeface="Arial Black"/>
            </a:endParaRPr>
          </a:p>
        </p:txBody>
      </p:sp>
      <p:cxnSp>
        <p:nvCxnSpPr>
          <p:cNvPr id="63" name="直线连接符 62"/>
          <p:cNvCxnSpPr/>
          <p:nvPr/>
        </p:nvCxnSpPr>
        <p:spPr>
          <a:xfrm>
            <a:off x="2544288" y="5645398"/>
            <a:ext cx="8291215" cy="1"/>
          </a:xfrm>
          <a:prstGeom prst="line">
            <a:avLst/>
          </a:prstGeom>
        </p:spPr>
        <p:style>
          <a:lnRef idx="2">
            <a:schemeClr val="accent1"/>
          </a:lnRef>
          <a:fillRef idx="0">
            <a:schemeClr val="accent1"/>
          </a:fillRef>
          <a:effectRef idx="1">
            <a:schemeClr val="accent1"/>
          </a:effectRef>
          <a:fontRef idx="minor">
            <a:schemeClr val="tx1"/>
          </a:fontRef>
        </p:style>
      </p:cxnSp>
      <p:sp>
        <p:nvSpPr>
          <p:cNvPr id="64" name="文本框 63"/>
          <p:cNvSpPr txBox="1"/>
          <p:nvPr/>
        </p:nvSpPr>
        <p:spPr>
          <a:xfrm>
            <a:off x="2544287" y="5203655"/>
            <a:ext cx="406916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u="sng" dirty="0" smtClean="0">
                <a:solidFill>
                  <a:srgbClr val="0000FF"/>
                </a:solidFill>
                <a:cs typeface="Arial Black"/>
              </a:rPr>
              <a:t>Looking</a:t>
            </a:r>
            <a:r>
              <a:rPr kumimoji="1" lang="zh-CN" altLang="en-US" u="sng" dirty="0" smtClean="0">
                <a:solidFill>
                  <a:srgbClr val="0000FF"/>
                </a:solidFill>
                <a:cs typeface="Arial Black"/>
              </a:rPr>
              <a:t> </a:t>
            </a:r>
            <a:r>
              <a:rPr kumimoji="1" lang="en-US" altLang="zh-CN" u="sng" dirty="0" smtClean="0">
                <a:solidFill>
                  <a:srgbClr val="0000FF"/>
                </a:solidFill>
                <a:cs typeface="Arial Black"/>
              </a:rPr>
              <a:t>for</a:t>
            </a:r>
            <a:r>
              <a:rPr kumimoji="1" lang="zh-CN" altLang="en-US" u="sng" dirty="0" smtClean="0">
                <a:solidFill>
                  <a:srgbClr val="0000FF"/>
                </a:solidFill>
                <a:cs typeface="Arial Black"/>
              </a:rPr>
              <a:t> </a:t>
            </a:r>
            <a:r>
              <a:rPr kumimoji="1" lang="en-US" altLang="zh-CN" u="sng" dirty="0" smtClean="0">
                <a:solidFill>
                  <a:srgbClr val="0000FF"/>
                </a:solidFill>
                <a:cs typeface="Arial Black"/>
              </a:rPr>
              <a:t>people</a:t>
            </a:r>
            <a:r>
              <a:rPr kumimoji="1" lang="zh-CN" altLang="en-US" u="sng" dirty="0" smtClean="0">
                <a:solidFill>
                  <a:srgbClr val="0000FF"/>
                </a:solidFill>
                <a:cs typeface="Arial Black"/>
              </a:rPr>
              <a:t> </a:t>
            </a:r>
            <a:r>
              <a:rPr kumimoji="1" lang="en-US" altLang="zh-CN" u="sng" dirty="0" smtClean="0">
                <a:solidFill>
                  <a:srgbClr val="0000FF"/>
                </a:solidFill>
                <a:cs typeface="Arial Black"/>
              </a:rPr>
              <a:t>go</a:t>
            </a:r>
            <a:r>
              <a:rPr kumimoji="1" lang="zh-CN" altLang="en-US" u="sng" dirty="0" smtClean="0">
                <a:solidFill>
                  <a:srgbClr val="0000FF"/>
                </a:solidFill>
                <a:cs typeface="Arial Black"/>
              </a:rPr>
              <a:t> </a:t>
            </a:r>
            <a:r>
              <a:rPr kumimoji="1" lang="en-US" altLang="zh-CN" u="sng" dirty="0" smtClean="0">
                <a:solidFill>
                  <a:srgbClr val="0000FF"/>
                </a:solidFill>
                <a:cs typeface="Arial Black"/>
              </a:rPr>
              <a:t>japan</a:t>
            </a:r>
            <a:r>
              <a:rPr kumimoji="1" lang="zh-CN" altLang="en-US" u="sng" dirty="0" smtClean="0">
                <a:solidFill>
                  <a:srgbClr val="0000FF"/>
                </a:solidFill>
                <a:cs typeface="Arial Black"/>
              </a:rPr>
              <a:t> </a:t>
            </a:r>
            <a:r>
              <a:rPr kumimoji="1" lang="en-US" altLang="zh-CN" u="sng" dirty="0" smtClean="0">
                <a:solidFill>
                  <a:srgbClr val="0000FF"/>
                </a:solidFill>
                <a:cs typeface="Arial Black"/>
              </a:rPr>
              <a:t>this</a:t>
            </a:r>
            <a:r>
              <a:rPr kumimoji="1" lang="zh-CN" altLang="en-US" u="sng" dirty="0" smtClean="0">
                <a:solidFill>
                  <a:srgbClr val="0000FF"/>
                </a:solidFill>
                <a:cs typeface="Arial Black"/>
              </a:rPr>
              <a:t> </a:t>
            </a:r>
            <a:r>
              <a:rPr kumimoji="1" lang="en-US" altLang="zh-CN" u="sng" dirty="0" smtClean="0">
                <a:solidFill>
                  <a:srgbClr val="0000FF"/>
                </a:solidFill>
                <a:cs typeface="Arial Black"/>
              </a:rPr>
              <a:t>summer</a:t>
            </a:r>
            <a:r>
              <a:rPr kumimoji="1" lang="zh-CN" altLang="en-US" dirty="0" smtClean="0">
                <a:latin typeface="Arial Black"/>
                <a:cs typeface="Arial Black"/>
              </a:rPr>
              <a:t> </a:t>
            </a:r>
            <a:endParaRPr kumimoji="1" lang="zh-CN" altLang="en-US" dirty="0">
              <a:cs typeface="Arial Black"/>
            </a:endParaRPr>
          </a:p>
        </p:txBody>
      </p:sp>
      <p:sp>
        <p:nvSpPr>
          <p:cNvPr id="65" name="文本框 64"/>
          <p:cNvSpPr txBox="1"/>
          <p:nvPr/>
        </p:nvSpPr>
        <p:spPr>
          <a:xfrm>
            <a:off x="6852771" y="5207291"/>
            <a:ext cx="79970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Trip</a:t>
            </a:r>
            <a:endParaRPr kumimoji="1" lang="zh-CN" altLang="en-US" dirty="0">
              <a:cs typeface="Arial Black"/>
            </a:endParaRPr>
          </a:p>
        </p:txBody>
      </p:sp>
      <p:sp>
        <p:nvSpPr>
          <p:cNvPr id="66" name="文本框 65"/>
          <p:cNvSpPr txBox="1"/>
          <p:nvPr/>
        </p:nvSpPr>
        <p:spPr>
          <a:xfrm>
            <a:off x="9611265" y="5198372"/>
            <a:ext cx="1224238" cy="369332"/>
          </a:xfrm>
          <a:prstGeom prst="rect">
            <a:avLst/>
          </a:prstGeom>
          <a:noFill/>
        </p:spPr>
        <p:txBody>
          <a:bodyPr wrap="square" rtlCol="0">
            <a:spAutoFit/>
          </a:bodyPr>
          <a:lstStyle/>
          <a:p>
            <a:r>
              <a:rPr kumimoji="1" lang="zh-CN" altLang="en-US" dirty="0" smtClean="0">
                <a:latin typeface="Arial Black"/>
                <a:cs typeface="Arial Black"/>
              </a:rPr>
              <a:t> </a:t>
            </a:r>
            <a:r>
              <a:rPr kumimoji="1" lang="zh-CN" altLang="zh-CN" dirty="0" smtClean="0">
                <a:cs typeface="Arial Black"/>
              </a:rPr>
              <a:t>2</a:t>
            </a:r>
            <a:r>
              <a:rPr kumimoji="1" lang="en-US" altLang="zh-CN" dirty="0" smtClean="0">
                <a:cs typeface="Arial Black"/>
              </a:rPr>
              <a:t>31/22</a:t>
            </a:r>
            <a:endParaRPr kumimoji="1" lang="zh-CN" altLang="en-US" dirty="0">
              <a:cs typeface="Arial Black"/>
            </a:endParaRPr>
          </a:p>
        </p:txBody>
      </p:sp>
      <p:sp>
        <p:nvSpPr>
          <p:cNvPr id="67" name="文本框 66"/>
          <p:cNvSpPr txBox="1"/>
          <p:nvPr/>
        </p:nvSpPr>
        <p:spPr>
          <a:xfrm>
            <a:off x="5986674" y="6036005"/>
            <a:ext cx="1669768"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solidFill>
                  <a:srgbClr val="FF0000"/>
                </a:solidFill>
                <a:cs typeface="Arial Black"/>
              </a:rPr>
              <a:t>1</a:t>
            </a:r>
            <a:r>
              <a:rPr kumimoji="1" lang="zh-CN" altLang="en-US" dirty="0" smtClean="0">
                <a:cs typeface="Arial Black"/>
              </a:rPr>
              <a:t> </a:t>
            </a:r>
            <a:r>
              <a:rPr kumimoji="1" lang="en-US" altLang="zh-CN" u="sng" dirty="0" smtClean="0">
                <a:cs typeface="Arial Black"/>
              </a:rPr>
              <a:t>2</a:t>
            </a:r>
            <a:r>
              <a:rPr kumimoji="1" lang="zh-CN" altLang="en-US" dirty="0" smtClean="0">
                <a:cs typeface="Arial Black"/>
              </a:rPr>
              <a:t> </a:t>
            </a:r>
            <a:r>
              <a:rPr kumimoji="1" lang="en-US" altLang="zh-CN" u="sng" dirty="0" smtClean="0">
                <a:cs typeface="Arial Black"/>
              </a:rPr>
              <a:t>3</a:t>
            </a:r>
            <a:r>
              <a:rPr kumimoji="1" lang="zh-CN" altLang="en-US" dirty="0" smtClean="0">
                <a:cs typeface="Arial Black"/>
              </a:rPr>
              <a:t> </a:t>
            </a:r>
            <a:r>
              <a:rPr kumimoji="1" lang="en-US" altLang="zh-CN" u="sng" dirty="0" smtClean="0">
                <a:cs typeface="Arial Black"/>
              </a:rPr>
              <a:t>…</a:t>
            </a:r>
            <a:r>
              <a:rPr kumimoji="1" lang="zh-CN" altLang="en-US" dirty="0" smtClean="0">
                <a:cs typeface="Arial Black"/>
              </a:rPr>
              <a:t> </a:t>
            </a:r>
            <a:r>
              <a:rPr kumimoji="1" lang="en-US" altLang="zh-CN" u="sng" dirty="0" smtClean="0">
                <a:cs typeface="Arial Black"/>
              </a:rPr>
              <a:t>10</a:t>
            </a:r>
            <a:r>
              <a:rPr kumimoji="1" lang="zh-CN" altLang="en-US" dirty="0" smtClean="0">
                <a:cs typeface="Arial Black"/>
              </a:rPr>
              <a:t> </a:t>
            </a:r>
            <a:endParaRPr kumimoji="1" lang="zh-CN" altLang="en-US" dirty="0">
              <a:cs typeface="Arial Black"/>
            </a:endParaRPr>
          </a:p>
        </p:txBody>
      </p:sp>
    </p:spTree>
    <p:extLst>
      <p:ext uri="{BB962C8B-B14F-4D97-AF65-F5344CB8AC3E}">
        <p14:creationId xmlns:p14="http://schemas.microsoft.com/office/powerpoint/2010/main" val="3026610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10" name="Rectangle 9"/>
          <p:cNvSpPr/>
          <p:nvPr/>
        </p:nvSpPr>
        <p:spPr>
          <a:xfrm>
            <a:off x="0" y="523220"/>
            <a:ext cx="12192000" cy="217758"/>
          </a:xfrm>
          <a:prstGeom prst="rect">
            <a:avLst/>
          </a:prstGeom>
          <a:blipFill>
            <a:blip r:embed="rId3"/>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1" name="TextBox 10"/>
          <p:cNvSpPr txBox="1"/>
          <p:nvPr/>
        </p:nvSpPr>
        <p:spPr>
          <a:xfrm>
            <a:off x="0" y="447433"/>
            <a:ext cx="2544286"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XXX / XXX (path)</a:t>
            </a:r>
          </a:p>
        </p:txBody>
      </p:sp>
      <p:sp>
        <p:nvSpPr>
          <p:cNvPr id="12" name="TextBox 11"/>
          <p:cNvSpPr txBox="1"/>
          <p:nvPr/>
        </p:nvSpPr>
        <p:spPr>
          <a:xfrm>
            <a:off x="9145875" y="447433"/>
            <a:ext cx="1265090" cy="369332"/>
          </a:xfrm>
          <a:prstGeom prst="rect">
            <a:avLst/>
          </a:prstGeom>
          <a:noFill/>
        </p:spPr>
        <p:txBody>
          <a:bodyPr wrap="none" rtlCol="0">
            <a:spAutoFit/>
          </a:bodyPr>
          <a:lstStyle/>
          <a:p>
            <a:r>
              <a:rPr lang="en-US" smtClean="0"/>
              <a:t>User_name</a:t>
            </a:r>
            <a:endParaRPr lang="en-US" dirty="0"/>
          </a:p>
        </p:txBody>
      </p:sp>
      <p:sp>
        <p:nvSpPr>
          <p:cNvPr id="13" name="Rounded Rectangle 12"/>
          <p:cNvSpPr/>
          <p:nvPr/>
        </p:nvSpPr>
        <p:spPr>
          <a:xfrm>
            <a:off x="10696993" y="523221"/>
            <a:ext cx="1313283" cy="212404"/>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17" name="Rounded Rectangle 16"/>
          <p:cNvSpPr/>
          <p:nvPr/>
        </p:nvSpPr>
        <p:spPr>
          <a:xfrm>
            <a:off x="10685418" y="139339"/>
            <a:ext cx="1313284" cy="252459"/>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Hot Topics</a:t>
            </a:r>
            <a:endParaRPr lang="en-US"/>
          </a:p>
        </p:txBody>
      </p:sp>
      <p:sp>
        <p:nvSpPr>
          <p:cNvPr id="14" name="Rectangle 13"/>
          <p:cNvSpPr/>
          <p:nvPr/>
        </p:nvSpPr>
        <p:spPr>
          <a:xfrm>
            <a:off x="130630" y="1074826"/>
            <a:ext cx="11868072" cy="5783173"/>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glow rad="101600">
                  <a:schemeClr val="accent2">
                    <a:satMod val="175000"/>
                    <a:alpha val="40000"/>
                  </a:schemeClr>
                </a:glow>
                <a:reflection blurRad="6350" stA="55000" endA="300" endPos="45500" dir="5400000" sy="-100000" algn="bl" rotWithShape="0"/>
              </a:effectLst>
            </a:endParaRPr>
          </a:p>
        </p:txBody>
      </p:sp>
      <p:sp>
        <p:nvSpPr>
          <p:cNvPr id="24" name="Rectangle 17"/>
          <p:cNvSpPr/>
          <p:nvPr/>
        </p:nvSpPr>
        <p:spPr>
          <a:xfrm>
            <a:off x="130629" y="851946"/>
            <a:ext cx="11868072" cy="484189"/>
          </a:xfrm>
          <a:prstGeom prst="rect">
            <a:avLst/>
          </a:prstGeom>
          <a:solidFill>
            <a:schemeClr val="accent4">
              <a:lumMod val="40000"/>
              <a:lumOff val="6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2" name="圆角矩形 1"/>
          <p:cNvSpPr/>
          <p:nvPr/>
        </p:nvSpPr>
        <p:spPr>
          <a:xfrm>
            <a:off x="3478506" y="851946"/>
            <a:ext cx="1155855" cy="484189"/>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TextBox 21"/>
          <p:cNvSpPr txBox="1"/>
          <p:nvPr/>
        </p:nvSpPr>
        <p:spPr>
          <a:xfrm>
            <a:off x="286291" y="924164"/>
            <a:ext cx="11373829" cy="369332"/>
          </a:xfrm>
          <a:prstGeom prst="rect">
            <a:avLst/>
          </a:prstGeom>
          <a:noFill/>
        </p:spPr>
        <p:txBody>
          <a:bodyPr wrap="square" rtlCol="0">
            <a:spAutoFit/>
          </a:bodyPr>
          <a:lstStyle/>
          <a:p>
            <a:r>
              <a:rPr lang="en-US" altLang="zh-CN" b="1" dirty="0" smtClean="0">
                <a:latin typeface="Abadi MT Condensed Extra Bold"/>
                <a:ea typeface="Bauhaus 93" charset="0"/>
                <a:cs typeface="Abadi MT Condensed Extra Bold"/>
              </a:rPr>
              <a:t>Profile</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Friends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Collections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Activities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endParaRPr lang="en-US" b="1" dirty="0" smtClean="0">
              <a:solidFill>
                <a:schemeClr val="tx1"/>
              </a:solidFill>
              <a:latin typeface="Abadi MT Condensed Extra Bold"/>
              <a:ea typeface="Bauhaus 93" charset="0"/>
              <a:cs typeface="Abadi MT Condensed Extra Bold"/>
            </a:endParaRPr>
          </a:p>
        </p:txBody>
      </p:sp>
      <p:pic>
        <p:nvPicPr>
          <p:cNvPr id="3" name="图片 2"/>
          <p:cNvPicPr>
            <a:picLocks noChangeAspect="1"/>
          </p:cNvPicPr>
          <p:nvPr/>
        </p:nvPicPr>
        <p:blipFill rotWithShape="1">
          <a:blip r:embed="rId5"/>
          <a:srcRect t="6354"/>
          <a:stretch/>
        </p:blipFill>
        <p:spPr>
          <a:xfrm>
            <a:off x="385243" y="1567075"/>
            <a:ext cx="1233033" cy="1732029"/>
          </a:xfrm>
          <a:prstGeom prst="roundRect">
            <a:avLst/>
          </a:prstGeom>
        </p:spPr>
      </p:pic>
      <p:sp>
        <p:nvSpPr>
          <p:cNvPr id="8" name="圆角矩形 7"/>
          <p:cNvSpPr/>
          <p:nvPr/>
        </p:nvSpPr>
        <p:spPr>
          <a:xfrm>
            <a:off x="2078042" y="1567075"/>
            <a:ext cx="9087308" cy="5047617"/>
          </a:xfrm>
          <a:prstGeom prst="roundRect">
            <a:avLst>
              <a:gd name="adj" fmla="val 4095"/>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7" name="文本框 66"/>
          <p:cNvSpPr txBox="1"/>
          <p:nvPr/>
        </p:nvSpPr>
        <p:spPr>
          <a:xfrm>
            <a:off x="5854738" y="6019510"/>
            <a:ext cx="1669768"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solidFill>
                  <a:srgbClr val="FF0000"/>
                </a:solidFill>
                <a:cs typeface="Arial Black"/>
              </a:rPr>
              <a:t>1</a:t>
            </a:r>
            <a:r>
              <a:rPr kumimoji="1" lang="zh-CN" altLang="en-US" dirty="0" smtClean="0">
                <a:cs typeface="Arial Black"/>
              </a:rPr>
              <a:t> </a:t>
            </a:r>
            <a:r>
              <a:rPr kumimoji="1" lang="en-US" altLang="zh-CN" u="sng" dirty="0" smtClean="0">
                <a:cs typeface="Arial Black"/>
              </a:rPr>
              <a:t>2</a:t>
            </a:r>
            <a:r>
              <a:rPr kumimoji="1" lang="zh-CN" altLang="en-US" dirty="0" smtClean="0">
                <a:cs typeface="Arial Black"/>
              </a:rPr>
              <a:t> </a:t>
            </a:r>
            <a:r>
              <a:rPr kumimoji="1" lang="en-US" altLang="zh-CN" u="sng" dirty="0" smtClean="0">
                <a:cs typeface="Arial Black"/>
              </a:rPr>
              <a:t>3</a:t>
            </a:r>
            <a:r>
              <a:rPr kumimoji="1" lang="zh-CN" altLang="en-US" dirty="0" smtClean="0">
                <a:cs typeface="Arial Black"/>
              </a:rPr>
              <a:t> </a:t>
            </a:r>
            <a:r>
              <a:rPr kumimoji="1" lang="en-US" altLang="zh-CN" u="sng" dirty="0" smtClean="0">
                <a:cs typeface="Arial Black"/>
              </a:rPr>
              <a:t>…</a:t>
            </a:r>
            <a:r>
              <a:rPr kumimoji="1" lang="zh-CN" altLang="en-US" dirty="0" smtClean="0">
                <a:cs typeface="Arial Black"/>
              </a:rPr>
              <a:t> </a:t>
            </a:r>
            <a:r>
              <a:rPr kumimoji="1" lang="en-US" altLang="zh-CN" u="sng" dirty="0" smtClean="0">
                <a:cs typeface="Arial Black"/>
              </a:rPr>
              <a:t>10</a:t>
            </a:r>
            <a:r>
              <a:rPr kumimoji="1" lang="zh-CN" altLang="en-US" dirty="0" smtClean="0">
                <a:cs typeface="Arial Black"/>
              </a:rPr>
              <a:t> </a:t>
            </a:r>
            <a:endParaRPr kumimoji="1" lang="zh-CN" altLang="en-US" dirty="0">
              <a:cs typeface="Arial Black"/>
            </a:endParaRPr>
          </a:p>
        </p:txBody>
      </p:sp>
      <p:sp>
        <p:nvSpPr>
          <p:cNvPr id="4" name="圆角矩形 3"/>
          <p:cNvSpPr/>
          <p:nvPr/>
        </p:nvSpPr>
        <p:spPr>
          <a:xfrm>
            <a:off x="2313830" y="2705238"/>
            <a:ext cx="579914" cy="579221"/>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3200" dirty="0" smtClean="0">
                <a:latin typeface="Abadi MT Condensed Extra Bold"/>
                <a:cs typeface="Abadi MT Condensed Extra Bold"/>
              </a:rPr>
              <a:t>E</a:t>
            </a:r>
            <a:endParaRPr kumimoji="1" lang="zh-CN" altLang="en-US" sz="3200" dirty="0">
              <a:latin typeface="Abadi MT Condensed Extra Bold"/>
              <a:cs typeface="Abadi MT Condensed Extra Bold"/>
            </a:endParaRPr>
          </a:p>
        </p:txBody>
      </p:sp>
      <p:sp>
        <p:nvSpPr>
          <p:cNvPr id="36" name="圆角矩形 35"/>
          <p:cNvSpPr/>
          <p:nvPr/>
        </p:nvSpPr>
        <p:spPr>
          <a:xfrm>
            <a:off x="2313830" y="3453358"/>
            <a:ext cx="579914" cy="579221"/>
          </a:xfrm>
          <a:prstGeom prst="round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3200" dirty="0">
                <a:latin typeface="Abadi MT Condensed Extra Bold"/>
                <a:cs typeface="Abadi MT Condensed Extra Bold"/>
              </a:rPr>
              <a:t>V</a:t>
            </a:r>
            <a:endParaRPr kumimoji="1" lang="zh-CN" altLang="en-US" sz="3200" dirty="0">
              <a:latin typeface="Abadi MT Condensed Extra Bold"/>
              <a:cs typeface="Abadi MT Condensed Extra Bold"/>
            </a:endParaRPr>
          </a:p>
        </p:txBody>
      </p:sp>
      <p:sp>
        <p:nvSpPr>
          <p:cNvPr id="38" name="圆角矩形 37"/>
          <p:cNvSpPr/>
          <p:nvPr/>
        </p:nvSpPr>
        <p:spPr>
          <a:xfrm>
            <a:off x="2321406" y="4249084"/>
            <a:ext cx="579914" cy="579221"/>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3200" dirty="0" smtClean="0">
                <a:latin typeface="Abadi MT Condensed Extra Bold"/>
                <a:cs typeface="Abadi MT Condensed Extra Bold"/>
              </a:rPr>
              <a:t>P</a:t>
            </a:r>
            <a:endParaRPr kumimoji="1" lang="zh-CN" altLang="en-US" sz="3200" dirty="0">
              <a:latin typeface="Abadi MT Condensed Extra Bold"/>
              <a:cs typeface="Abadi MT Condensed Extra Bold"/>
            </a:endParaRPr>
          </a:p>
        </p:txBody>
      </p:sp>
      <p:sp>
        <p:nvSpPr>
          <p:cNvPr id="39" name="圆角矩形 38"/>
          <p:cNvSpPr/>
          <p:nvPr/>
        </p:nvSpPr>
        <p:spPr>
          <a:xfrm>
            <a:off x="2312490" y="5011820"/>
            <a:ext cx="579914" cy="579221"/>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3200" dirty="0">
                <a:latin typeface="Abadi MT Condensed Extra Bold"/>
                <a:cs typeface="Abadi MT Condensed Extra Bold"/>
              </a:rPr>
              <a:t>R</a:t>
            </a:r>
            <a:endParaRPr kumimoji="1" lang="zh-CN" altLang="en-US" sz="3200" dirty="0">
              <a:latin typeface="Abadi MT Condensed Extra Bold"/>
              <a:cs typeface="Abadi MT Condensed Extra Bold"/>
            </a:endParaRPr>
          </a:p>
        </p:txBody>
      </p:sp>
      <p:sp>
        <p:nvSpPr>
          <p:cNvPr id="41" name="文本框 40"/>
          <p:cNvSpPr txBox="1"/>
          <p:nvPr/>
        </p:nvSpPr>
        <p:spPr>
          <a:xfrm>
            <a:off x="2980645" y="2795139"/>
            <a:ext cx="6766362" cy="369332"/>
          </a:xfrm>
          <a:prstGeom prst="rect">
            <a:avLst/>
          </a:prstGeom>
          <a:noFill/>
        </p:spPr>
        <p:txBody>
          <a:bodyPr wrap="square" rtlCol="0">
            <a:spAutoFit/>
          </a:bodyPr>
          <a:lstStyle/>
          <a:p>
            <a:r>
              <a:rPr kumimoji="1" lang="en-US" altLang="zh-CN" dirty="0">
                <a:latin typeface="Arial Black"/>
                <a:cs typeface="Arial Black"/>
              </a:rPr>
              <a:t>Brother</a:t>
            </a:r>
            <a:r>
              <a:rPr kumimoji="1" lang="zh-CN" altLang="en-US" dirty="0">
                <a:latin typeface="Arial Black"/>
                <a:cs typeface="Arial Black"/>
              </a:rPr>
              <a:t> </a:t>
            </a:r>
            <a:r>
              <a:rPr kumimoji="1" lang="en-US" altLang="zh-CN" dirty="0">
                <a:latin typeface="Arial Black"/>
                <a:cs typeface="Arial Black"/>
              </a:rPr>
              <a:t>Jamie</a:t>
            </a:r>
            <a:r>
              <a:rPr kumimoji="1" lang="zh-CN" altLang="en-US" dirty="0">
                <a:latin typeface="Arial Black"/>
                <a:cs typeface="Arial Black"/>
              </a:rPr>
              <a:t> </a:t>
            </a:r>
            <a:r>
              <a:rPr kumimoji="1" lang="en-US" altLang="zh-CN" dirty="0">
                <a:cs typeface="Arial Black"/>
              </a:rPr>
              <a:t>will</a:t>
            </a:r>
            <a:r>
              <a:rPr kumimoji="1" lang="zh-CN" altLang="en-US" dirty="0">
                <a:cs typeface="Arial Black"/>
              </a:rPr>
              <a:t> </a:t>
            </a:r>
            <a:r>
              <a:rPr kumimoji="1" lang="en-US" altLang="zh-CN" dirty="0">
                <a:cs typeface="Arial Black"/>
              </a:rPr>
              <a:t>attend</a:t>
            </a:r>
            <a:r>
              <a:rPr kumimoji="1" lang="zh-CN" altLang="en-US" dirty="0">
                <a:cs typeface="Arial Black"/>
              </a:rPr>
              <a:t> </a:t>
            </a:r>
            <a:r>
              <a:rPr kumimoji="1" lang="en-US" altLang="zh-CN" dirty="0">
                <a:cs typeface="Arial Black"/>
              </a:rPr>
              <a:t>the</a:t>
            </a:r>
            <a:r>
              <a:rPr kumimoji="1" lang="zh-CN" altLang="en-US" dirty="0">
                <a:cs typeface="Arial Black"/>
              </a:rPr>
              <a:t> </a:t>
            </a:r>
            <a:r>
              <a:rPr kumimoji="1" lang="en-US" altLang="zh-CN" dirty="0">
                <a:cs typeface="Arial Black"/>
              </a:rPr>
              <a:t>event</a:t>
            </a:r>
            <a:r>
              <a:rPr kumimoji="1" lang="zh-CN" altLang="en-US" dirty="0">
                <a:cs typeface="Arial Black"/>
              </a:rPr>
              <a:t> </a:t>
            </a:r>
            <a:r>
              <a:rPr kumimoji="1" lang="en-US" altLang="zh-CN" u="sng" dirty="0">
                <a:solidFill>
                  <a:srgbClr val="0000FF"/>
                </a:solidFill>
                <a:cs typeface="Arial Black"/>
              </a:rPr>
              <a:t>Free</a:t>
            </a:r>
            <a:r>
              <a:rPr kumimoji="1" lang="zh-CN" altLang="en-US" u="sng" dirty="0">
                <a:solidFill>
                  <a:srgbClr val="0000FF"/>
                </a:solidFill>
                <a:cs typeface="Arial Black"/>
              </a:rPr>
              <a:t> </a:t>
            </a:r>
            <a:r>
              <a:rPr kumimoji="1" lang="en-US" altLang="zh-CN" u="sng" dirty="0">
                <a:solidFill>
                  <a:srgbClr val="0000FF"/>
                </a:solidFill>
                <a:cs typeface="Arial Black"/>
              </a:rPr>
              <a:t>Food</a:t>
            </a:r>
            <a:r>
              <a:rPr kumimoji="1" lang="zh-CN" altLang="en-US" u="sng" dirty="0">
                <a:solidFill>
                  <a:srgbClr val="0000FF"/>
                </a:solidFill>
                <a:cs typeface="Arial Black"/>
              </a:rPr>
              <a:t> </a:t>
            </a:r>
            <a:r>
              <a:rPr kumimoji="1" lang="en-US" altLang="zh-CN" u="sng" dirty="0">
                <a:solidFill>
                  <a:srgbClr val="0000FF"/>
                </a:solidFill>
                <a:cs typeface="Arial Black"/>
              </a:rPr>
              <a:t>in</a:t>
            </a:r>
            <a:r>
              <a:rPr kumimoji="1" lang="zh-CN" altLang="en-US" u="sng" dirty="0">
                <a:solidFill>
                  <a:srgbClr val="0000FF"/>
                </a:solidFill>
                <a:cs typeface="Arial Black"/>
              </a:rPr>
              <a:t> </a:t>
            </a:r>
            <a:r>
              <a:rPr kumimoji="1" lang="en-US" altLang="zh-CN" u="sng" dirty="0">
                <a:solidFill>
                  <a:srgbClr val="0000FF"/>
                </a:solidFill>
                <a:cs typeface="Arial Black"/>
              </a:rPr>
              <a:t>GHC</a:t>
            </a:r>
            <a:endParaRPr kumimoji="1" lang="zh-CN" altLang="en-US" u="sng" dirty="0">
              <a:solidFill>
                <a:srgbClr val="0000FF"/>
              </a:solidFill>
              <a:cs typeface="Arial Black"/>
            </a:endParaRPr>
          </a:p>
        </p:txBody>
      </p:sp>
      <p:sp>
        <p:nvSpPr>
          <p:cNvPr id="42" name="文本框 41"/>
          <p:cNvSpPr txBox="1"/>
          <p:nvPr/>
        </p:nvSpPr>
        <p:spPr>
          <a:xfrm>
            <a:off x="2984616" y="3537689"/>
            <a:ext cx="7224173" cy="369332"/>
          </a:xfrm>
          <a:prstGeom prst="rect">
            <a:avLst/>
          </a:prstGeom>
          <a:noFill/>
        </p:spPr>
        <p:txBody>
          <a:bodyPr wrap="square" rtlCol="0">
            <a:spAutoFit/>
          </a:bodyPr>
          <a:lstStyle/>
          <a:p>
            <a:r>
              <a:rPr kumimoji="1" lang="en-US" altLang="zh-CN" dirty="0">
                <a:latin typeface="Arial Black"/>
                <a:cs typeface="Arial Black"/>
              </a:rPr>
              <a:t>Brother</a:t>
            </a:r>
            <a:r>
              <a:rPr kumimoji="1" lang="zh-CN" altLang="en-US" dirty="0">
                <a:latin typeface="Arial Black"/>
                <a:cs typeface="Arial Black"/>
              </a:rPr>
              <a:t> </a:t>
            </a:r>
            <a:r>
              <a:rPr kumimoji="1" lang="en-US" altLang="zh-CN" dirty="0">
                <a:latin typeface="Arial Black"/>
                <a:cs typeface="Arial Black"/>
              </a:rPr>
              <a:t>Jamie</a:t>
            </a:r>
            <a:r>
              <a:rPr kumimoji="1" lang="zh-CN" altLang="en-US" dirty="0">
                <a:latin typeface="Arial Black"/>
                <a:cs typeface="Arial Black"/>
              </a:rPr>
              <a:t> </a:t>
            </a:r>
            <a:r>
              <a:rPr kumimoji="1" lang="en-US" altLang="zh-CN" dirty="0" smtClean="0">
                <a:cs typeface="Arial Black"/>
              </a:rPr>
              <a:t>voted</a:t>
            </a:r>
            <a:r>
              <a:rPr kumimoji="1" lang="zh-CN" altLang="en-US" dirty="0" smtClean="0">
                <a:cs typeface="Arial Black"/>
              </a:rPr>
              <a:t> </a:t>
            </a:r>
            <a:r>
              <a:rPr kumimoji="1" lang="en-US" altLang="zh-CN" dirty="0" smtClean="0">
                <a:cs typeface="Arial Black"/>
              </a:rPr>
              <a:t>for</a:t>
            </a:r>
            <a:r>
              <a:rPr kumimoji="1" lang="zh-CN" altLang="en-US" dirty="0" smtClean="0">
                <a:cs typeface="Arial Black"/>
              </a:rPr>
              <a:t> </a:t>
            </a:r>
            <a:r>
              <a:rPr kumimoji="1" lang="en-US" altLang="zh-CN" dirty="0" smtClean="0">
                <a:cs typeface="Arial Black"/>
              </a:rPr>
              <a:t>the</a:t>
            </a:r>
            <a:r>
              <a:rPr kumimoji="1" lang="zh-CN" altLang="en-US" dirty="0" smtClean="0">
                <a:cs typeface="Arial Black"/>
              </a:rPr>
              <a:t> </a:t>
            </a:r>
            <a:r>
              <a:rPr kumimoji="1" lang="en-US" altLang="zh-CN" dirty="0" smtClean="0">
                <a:cs typeface="Arial Black"/>
              </a:rPr>
              <a:t>question</a:t>
            </a:r>
            <a:r>
              <a:rPr kumimoji="1" lang="zh-CN" altLang="en-US" dirty="0" smtClean="0">
                <a:cs typeface="Arial Black"/>
              </a:rPr>
              <a:t> </a:t>
            </a:r>
            <a:r>
              <a:rPr kumimoji="1" lang="en-US" altLang="zh-CN" u="sng" dirty="0" smtClean="0">
                <a:solidFill>
                  <a:srgbClr val="0000FF"/>
                </a:solidFill>
                <a:cs typeface="Arial Black"/>
              </a:rPr>
              <a:t>Who</a:t>
            </a:r>
            <a:r>
              <a:rPr kumimoji="1" lang="zh-CN" altLang="en-US" u="sng" dirty="0" smtClean="0">
                <a:solidFill>
                  <a:srgbClr val="0000FF"/>
                </a:solidFill>
                <a:cs typeface="Arial Black"/>
              </a:rPr>
              <a:t> </a:t>
            </a:r>
            <a:r>
              <a:rPr kumimoji="1" lang="en-US" altLang="zh-CN" u="sng" dirty="0" smtClean="0">
                <a:solidFill>
                  <a:srgbClr val="0000FF"/>
                </a:solidFill>
                <a:cs typeface="Arial Black"/>
              </a:rPr>
              <a:t>is</a:t>
            </a:r>
            <a:r>
              <a:rPr kumimoji="1" lang="zh-CN" altLang="en-US" u="sng" dirty="0" smtClean="0">
                <a:solidFill>
                  <a:srgbClr val="0000FF"/>
                </a:solidFill>
                <a:cs typeface="Arial Black"/>
              </a:rPr>
              <a:t> </a:t>
            </a:r>
            <a:r>
              <a:rPr kumimoji="1" lang="en-US" altLang="zh-CN" u="sng" dirty="0" smtClean="0">
                <a:solidFill>
                  <a:srgbClr val="0000FF"/>
                </a:solidFill>
                <a:cs typeface="Arial Black"/>
              </a:rPr>
              <a:t>the</a:t>
            </a:r>
            <a:r>
              <a:rPr kumimoji="1" lang="zh-CN" altLang="en-US" u="sng" dirty="0" smtClean="0">
                <a:solidFill>
                  <a:srgbClr val="0000FF"/>
                </a:solidFill>
                <a:cs typeface="Arial Black"/>
              </a:rPr>
              <a:t> </a:t>
            </a:r>
            <a:r>
              <a:rPr kumimoji="1" lang="en-US" altLang="zh-CN" u="sng" dirty="0" smtClean="0">
                <a:solidFill>
                  <a:srgbClr val="0000FF"/>
                </a:solidFill>
                <a:cs typeface="Arial Black"/>
              </a:rPr>
              <a:t>best</a:t>
            </a:r>
            <a:r>
              <a:rPr kumimoji="1" lang="zh-CN" altLang="en-US" u="sng" dirty="0" smtClean="0">
                <a:solidFill>
                  <a:srgbClr val="0000FF"/>
                </a:solidFill>
                <a:cs typeface="Arial Black"/>
              </a:rPr>
              <a:t> </a:t>
            </a:r>
            <a:r>
              <a:rPr kumimoji="1" lang="en-US" altLang="zh-CN" u="sng" dirty="0" smtClean="0">
                <a:solidFill>
                  <a:srgbClr val="0000FF"/>
                </a:solidFill>
                <a:cs typeface="Arial Black"/>
              </a:rPr>
              <a:t>teacher</a:t>
            </a:r>
            <a:r>
              <a:rPr kumimoji="1" lang="zh-CN" altLang="en-US" u="sng" dirty="0" smtClean="0">
                <a:solidFill>
                  <a:srgbClr val="0000FF"/>
                </a:solidFill>
                <a:cs typeface="Arial Black"/>
              </a:rPr>
              <a:t> </a:t>
            </a:r>
            <a:r>
              <a:rPr kumimoji="1" lang="en-US" altLang="zh-CN" u="sng" dirty="0" smtClean="0">
                <a:solidFill>
                  <a:srgbClr val="0000FF"/>
                </a:solidFill>
                <a:cs typeface="Arial Black"/>
              </a:rPr>
              <a:t>in</a:t>
            </a:r>
            <a:r>
              <a:rPr kumimoji="1" lang="zh-CN" altLang="en-US" u="sng" dirty="0" smtClean="0">
                <a:solidFill>
                  <a:srgbClr val="0000FF"/>
                </a:solidFill>
                <a:cs typeface="Arial Black"/>
              </a:rPr>
              <a:t> </a:t>
            </a:r>
            <a:r>
              <a:rPr kumimoji="1" lang="en-US" altLang="zh-CN" u="sng" dirty="0" smtClean="0">
                <a:solidFill>
                  <a:srgbClr val="0000FF"/>
                </a:solidFill>
                <a:cs typeface="Arial Black"/>
              </a:rPr>
              <a:t>LTI?</a:t>
            </a:r>
            <a:endParaRPr kumimoji="1" lang="zh-CN" altLang="en-US" u="sng" dirty="0">
              <a:solidFill>
                <a:srgbClr val="0000FF"/>
              </a:solidFill>
              <a:cs typeface="Arial Black"/>
            </a:endParaRPr>
          </a:p>
        </p:txBody>
      </p:sp>
      <p:sp>
        <p:nvSpPr>
          <p:cNvPr id="43" name="文本框 42"/>
          <p:cNvSpPr txBox="1"/>
          <p:nvPr/>
        </p:nvSpPr>
        <p:spPr>
          <a:xfrm>
            <a:off x="2988589" y="4360003"/>
            <a:ext cx="6943806" cy="369332"/>
          </a:xfrm>
          <a:prstGeom prst="rect">
            <a:avLst/>
          </a:prstGeom>
          <a:noFill/>
        </p:spPr>
        <p:txBody>
          <a:bodyPr wrap="square" rtlCol="0">
            <a:spAutoFit/>
          </a:bodyPr>
          <a:lstStyle/>
          <a:p>
            <a:r>
              <a:rPr kumimoji="1" lang="en-US" altLang="zh-CN" dirty="0" smtClean="0">
                <a:latin typeface="Arial Black"/>
                <a:cs typeface="Arial Black"/>
              </a:rPr>
              <a:t>Lin</a:t>
            </a:r>
            <a:r>
              <a:rPr kumimoji="1" lang="zh-CN" altLang="en-US" dirty="0" smtClean="0">
                <a:latin typeface="Arial Black"/>
                <a:cs typeface="Arial Black"/>
              </a:rPr>
              <a:t> </a:t>
            </a:r>
            <a:r>
              <a:rPr kumimoji="1" lang="en-US" altLang="zh-CN" dirty="0" smtClean="0">
                <a:latin typeface="Arial Black"/>
                <a:cs typeface="Arial Black"/>
              </a:rPr>
              <a:t>Nan</a:t>
            </a:r>
            <a:r>
              <a:rPr kumimoji="1" lang="zh-CN" altLang="en-US" dirty="0" smtClean="0">
                <a:latin typeface="Arial Black"/>
                <a:cs typeface="Arial Black"/>
              </a:rPr>
              <a:t> </a:t>
            </a:r>
            <a:r>
              <a:rPr kumimoji="1" lang="en-US" altLang="zh-CN" dirty="0" smtClean="0">
                <a:cs typeface="Arial Black"/>
              </a:rPr>
              <a:t>posted</a:t>
            </a:r>
            <a:r>
              <a:rPr kumimoji="1" lang="zh-CN" altLang="en-US" dirty="0" smtClean="0">
                <a:cs typeface="Arial Black"/>
              </a:rPr>
              <a:t> </a:t>
            </a:r>
            <a:r>
              <a:rPr kumimoji="1" lang="en-US" altLang="zh-CN" dirty="0" smtClean="0">
                <a:cs typeface="Arial Black"/>
              </a:rPr>
              <a:t>a</a:t>
            </a:r>
            <a:r>
              <a:rPr kumimoji="1" lang="zh-CN" altLang="en-US" dirty="0" smtClean="0">
                <a:cs typeface="Arial Black"/>
              </a:rPr>
              <a:t> </a:t>
            </a:r>
            <a:r>
              <a:rPr kumimoji="1" lang="en-US" altLang="zh-CN" dirty="0" smtClean="0">
                <a:cs typeface="Arial Black"/>
              </a:rPr>
              <a:t>new</a:t>
            </a:r>
            <a:r>
              <a:rPr kumimoji="1" lang="zh-CN" altLang="en-US" dirty="0" smtClean="0">
                <a:cs typeface="Arial Black"/>
              </a:rPr>
              <a:t> </a:t>
            </a:r>
            <a:r>
              <a:rPr kumimoji="1" lang="en-US" altLang="zh-CN" dirty="0" smtClean="0">
                <a:cs typeface="Arial Black"/>
              </a:rPr>
              <a:t>thread</a:t>
            </a:r>
            <a:r>
              <a:rPr kumimoji="1" lang="zh-CN" altLang="en-US" dirty="0" smtClean="0">
                <a:cs typeface="Arial Black"/>
              </a:rPr>
              <a:t> </a:t>
            </a:r>
            <a:r>
              <a:rPr kumimoji="1" lang="en-US" altLang="zh-CN" u="sng" dirty="0" smtClean="0">
                <a:solidFill>
                  <a:srgbClr val="0000FF"/>
                </a:solidFill>
                <a:cs typeface="Arial Black"/>
              </a:rPr>
              <a:t>Wang</a:t>
            </a:r>
            <a:r>
              <a:rPr kumimoji="1" lang="zh-CN" altLang="en-US" u="sng" dirty="0" smtClean="0">
                <a:solidFill>
                  <a:srgbClr val="0000FF"/>
                </a:solidFill>
                <a:cs typeface="Arial Black"/>
              </a:rPr>
              <a:t> </a:t>
            </a:r>
            <a:r>
              <a:rPr kumimoji="1" lang="en-US" altLang="zh-CN" u="sng" dirty="0" smtClean="0">
                <a:solidFill>
                  <a:srgbClr val="0000FF"/>
                </a:solidFill>
                <a:cs typeface="Arial Black"/>
              </a:rPr>
              <a:t>Yan</a:t>
            </a:r>
            <a:r>
              <a:rPr kumimoji="1" lang="zh-CN" altLang="en-US" u="sng" dirty="0" smtClean="0">
                <a:solidFill>
                  <a:srgbClr val="0000FF"/>
                </a:solidFill>
                <a:cs typeface="Arial Black"/>
              </a:rPr>
              <a:t> </a:t>
            </a:r>
            <a:r>
              <a:rPr kumimoji="1" lang="en-US" altLang="zh-CN" u="sng" dirty="0" err="1" smtClean="0">
                <a:solidFill>
                  <a:srgbClr val="0000FF"/>
                </a:solidFill>
                <a:cs typeface="Arial Black"/>
              </a:rPr>
              <a:t>wo</a:t>
            </a:r>
            <a:r>
              <a:rPr kumimoji="1" lang="zh-CN" altLang="en-US" u="sng" dirty="0" smtClean="0">
                <a:solidFill>
                  <a:srgbClr val="0000FF"/>
                </a:solidFill>
                <a:cs typeface="Arial Black"/>
              </a:rPr>
              <a:t> </a:t>
            </a:r>
            <a:r>
              <a:rPr kumimoji="1" lang="en-US" altLang="zh-CN" u="sng" dirty="0" err="1" smtClean="0">
                <a:solidFill>
                  <a:srgbClr val="0000FF"/>
                </a:solidFill>
                <a:cs typeface="Arial Black"/>
              </a:rPr>
              <a:t>cuo</a:t>
            </a:r>
            <a:r>
              <a:rPr kumimoji="1" lang="zh-CN" altLang="en-US" u="sng" dirty="0" smtClean="0">
                <a:solidFill>
                  <a:srgbClr val="0000FF"/>
                </a:solidFill>
                <a:cs typeface="Arial Black"/>
              </a:rPr>
              <a:t> </a:t>
            </a:r>
            <a:r>
              <a:rPr kumimoji="1" lang="en-US" altLang="zh-CN" u="sng" dirty="0" smtClean="0">
                <a:solidFill>
                  <a:srgbClr val="0000FF"/>
                </a:solidFill>
                <a:cs typeface="Arial Black"/>
              </a:rPr>
              <a:t>le,</a:t>
            </a:r>
            <a:r>
              <a:rPr kumimoji="1" lang="zh-CN" altLang="en-US" u="sng" dirty="0" smtClean="0">
                <a:solidFill>
                  <a:srgbClr val="0000FF"/>
                </a:solidFill>
                <a:cs typeface="Arial Black"/>
              </a:rPr>
              <a:t> </a:t>
            </a:r>
            <a:r>
              <a:rPr kumimoji="1" lang="en-US" altLang="zh-CN" u="sng" dirty="0" err="1" smtClean="0">
                <a:solidFill>
                  <a:srgbClr val="0000FF"/>
                </a:solidFill>
                <a:cs typeface="Arial Black"/>
              </a:rPr>
              <a:t>bie</a:t>
            </a:r>
            <a:r>
              <a:rPr kumimoji="1" lang="zh-CN" altLang="en-US" u="sng" dirty="0" smtClean="0">
                <a:solidFill>
                  <a:srgbClr val="0000FF"/>
                </a:solidFill>
                <a:cs typeface="Arial Black"/>
              </a:rPr>
              <a:t> </a:t>
            </a:r>
            <a:r>
              <a:rPr kumimoji="1" lang="en-US" altLang="zh-CN" u="sng" dirty="0" smtClean="0">
                <a:solidFill>
                  <a:srgbClr val="0000FF"/>
                </a:solidFill>
                <a:cs typeface="Arial Black"/>
              </a:rPr>
              <a:t>sheng</a:t>
            </a:r>
            <a:r>
              <a:rPr kumimoji="1" lang="zh-CN" altLang="en-US" u="sng" dirty="0" smtClean="0">
                <a:solidFill>
                  <a:srgbClr val="0000FF"/>
                </a:solidFill>
                <a:cs typeface="Arial Black"/>
              </a:rPr>
              <a:t> </a:t>
            </a:r>
            <a:r>
              <a:rPr kumimoji="1" lang="en-US" altLang="zh-CN" u="sng" dirty="0" smtClean="0">
                <a:solidFill>
                  <a:srgbClr val="0000FF"/>
                </a:solidFill>
                <a:cs typeface="Arial Black"/>
              </a:rPr>
              <a:t>qi</a:t>
            </a:r>
            <a:r>
              <a:rPr kumimoji="1" lang="zh-CN" altLang="en-US" u="sng" dirty="0" smtClean="0">
                <a:solidFill>
                  <a:srgbClr val="0000FF"/>
                </a:solidFill>
                <a:cs typeface="Arial Black"/>
              </a:rPr>
              <a:t> </a:t>
            </a:r>
            <a:r>
              <a:rPr kumimoji="1" lang="en-US" altLang="zh-CN" u="sng" dirty="0" smtClean="0">
                <a:solidFill>
                  <a:srgbClr val="0000FF"/>
                </a:solidFill>
                <a:cs typeface="Arial Black"/>
              </a:rPr>
              <a:t>le.</a:t>
            </a:r>
            <a:endParaRPr kumimoji="1" lang="zh-CN" altLang="en-US" u="sng" dirty="0">
              <a:solidFill>
                <a:srgbClr val="0000FF"/>
              </a:solidFill>
              <a:cs typeface="Arial Black"/>
            </a:endParaRPr>
          </a:p>
        </p:txBody>
      </p:sp>
      <p:sp>
        <p:nvSpPr>
          <p:cNvPr id="44" name="文本框 43"/>
          <p:cNvSpPr txBox="1"/>
          <p:nvPr/>
        </p:nvSpPr>
        <p:spPr>
          <a:xfrm>
            <a:off x="2988589" y="5094295"/>
            <a:ext cx="6943806" cy="369332"/>
          </a:xfrm>
          <a:prstGeom prst="rect">
            <a:avLst/>
          </a:prstGeom>
          <a:noFill/>
        </p:spPr>
        <p:txBody>
          <a:bodyPr wrap="square" rtlCol="0">
            <a:spAutoFit/>
          </a:bodyPr>
          <a:lstStyle/>
          <a:p>
            <a:r>
              <a:rPr kumimoji="1" lang="en-US" altLang="zh-CN" dirty="0" err="1" smtClean="0">
                <a:latin typeface="Arial Black"/>
                <a:cs typeface="Arial Black"/>
              </a:rPr>
              <a:t>ZhaZha</a:t>
            </a:r>
            <a:r>
              <a:rPr kumimoji="1" lang="zh-CN" altLang="en-US" dirty="0" smtClean="0">
                <a:latin typeface="Arial Black"/>
                <a:cs typeface="Arial Black"/>
              </a:rPr>
              <a:t> </a:t>
            </a:r>
            <a:r>
              <a:rPr kumimoji="1" lang="en-US" altLang="zh-CN" dirty="0" smtClean="0">
                <a:cs typeface="Arial Black"/>
              </a:rPr>
              <a:t>posted</a:t>
            </a:r>
            <a:r>
              <a:rPr kumimoji="1" lang="zh-CN" altLang="en-US" dirty="0" smtClean="0">
                <a:cs typeface="Arial Black"/>
              </a:rPr>
              <a:t> </a:t>
            </a:r>
            <a:r>
              <a:rPr kumimoji="1" lang="en-US" altLang="zh-CN" dirty="0" smtClean="0">
                <a:cs typeface="Arial Black"/>
              </a:rPr>
              <a:t>a</a:t>
            </a:r>
            <a:r>
              <a:rPr kumimoji="1" lang="zh-CN" altLang="en-US" dirty="0" smtClean="0">
                <a:cs typeface="Arial Black"/>
              </a:rPr>
              <a:t> </a:t>
            </a:r>
            <a:r>
              <a:rPr kumimoji="1" lang="en-US" altLang="zh-CN" dirty="0" smtClean="0">
                <a:cs typeface="Arial Black"/>
              </a:rPr>
              <a:t>reply</a:t>
            </a:r>
            <a:r>
              <a:rPr kumimoji="1" lang="zh-CN" altLang="en-US" dirty="0" smtClean="0">
                <a:cs typeface="Arial Black"/>
              </a:rPr>
              <a:t> </a:t>
            </a:r>
            <a:r>
              <a:rPr kumimoji="1" lang="en-US" altLang="zh-CN" dirty="0" smtClean="0">
                <a:cs typeface="Arial Black"/>
              </a:rPr>
              <a:t>for</a:t>
            </a:r>
            <a:r>
              <a:rPr kumimoji="1" lang="zh-CN" altLang="en-US" dirty="0" smtClean="0">
                <a:cs typeface="Arial Black"/>
              </a:rPr>
              <a:t> </a:t>
            </a:r>
            <a:r>
              <a:rPr kumimoji="1" lang="en-US" altLang="zh-CN" u="sng" dirty="0" smtClean="0">
                <a:solidFill>
                  <a:srgbClr val="0000FF"/>
                </a:solidFill>
                <a:cs typeface="Arial Black"/>
              </a:rPr>
              <a:t>Web</a:t>
            </a:r>
            <a:r>
              <a:rPr kumimoji="1" lang="zh-CN" altLang="en-US" u="sng" dirty="0" smtClean="0">
                <a:solidFill>
                  <a:srgbClr val="0000FF"/>
                </a:solidFill>
                <a:cs typeface="Arial Black"/>
              </a:rPr>
              <a:t> </a:t>
            </a:r>
            <a:r>
              <a:rPr kumimoji="1" lang="en-US" altLang="zh-CN" u="sng" dirty="0" smtClean="0">
                <a:solidFill>
                  <a:srgbClr val="0000FF"/>
                </a:solidFill>
                <a:cs typeface="Arial Black"/>
              </a:rPr>
              <a:t>development</a:t>
            </a:r>
            <a:r>
              <a:rPr kumimoji="1" lang="zh-CN" altLang="en-US" u="sng" dirty="0" smtClean="0">
                <a:solidFill>
                  <a:srgbClr val="0000FF"/>
                </a:solidFill>
                <a:cs typeface="Arial Black"/>
              </a:rPr>
              <a:t> </a:t>
            </a:r>
            <a:r>
              <a:rPr kumimoji="1" lang="en-US" altLang="zh-CN" u="sng" dirty="0" smtClean="0">
                <a:solidFill>
                  <a:srgbClr val="0000FF"/>
                </a:solidFill>
                <a:cs typeface="Arial Black"/>
              </a:rPr>
              <a:t>is</a:t>
            </a:r>
            <a:r>
              <a:rPr kumimoji="1" lang="zh-CN" altLang="en-US" u="sng" dirty="0" smtClean="0">
                <a:solidFill>
                  <a:srgbClr val="0000FF"/>
                </a:solidFill>
                <a:cs typeface="Arial Black"/>
              </a:rPr>
              <a:t> </a:t>
            </a:r>
            <a:r>
              <a:rPr kumimoji="1" lang="en-US" altLang="zh-CN" u="sng" dirty="0" smtClean="0">
                <a:solidFill>
                  <a:srgbClr val="0000FF"/>
                </a:solidFill>
                <a:cs typeface="Arial Black"/>
              </a:rPr>
              <a:t>pretty</a:t>
            </a:r>
            <a:r>
              <a:rPr kumimoji="1" lang="zh-CN" altLang="en-US" u="sng" dirty="0" smtClean="0">
                <a:solidFill>
                  <a:srgbClr val="0000FF"/>
                </a:solidFill>
                <a:cs typeface="Arial Black"/>
              </a:rPr>
              <a:t> </a:t>
            </a:r>
            <a:r>
              <a:rPr kumimoji="1" lang="en-US" altLang="zh-CN" u="sng" dirty="0" smtClean="0">
                <a:solidFill>
                  <a:srgbClr val="0000FF"/>
                </a:solidFill>
                <a:cs typeface="Arial Black"/>
              </a:rPr>
              <a:t>hard!</a:t>
            </a:r>
            <a:endParaRPr kumimoji="1" lang="zh-CN" altLang="en-US" u="sng" dirty="0">
              <a:solidFill>
                <a:srgbClr val="0000FF"/>
              </a:solidFill>
              <a:cs typeface="Arial Black"/>
            </a:endParaRPr>
          </a:p>
        </p:txBody>
      </p:sp>
      <p:sp>
        <p:nvSpPr>
          <p:cNvPr id="46" name="文本框 45"/>
          <p:cNvSpPr txBox="1"/>
          <p:nvPr/>
        </p:nvSpPr>
        <p:spPr>
          <a:xfrm>
            <a:off x="9965379" y="2795138"/>
            <a:ext cx="115210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3min</a:t>
            </a:r>
            <a:r>
              <a:rPr kumimoji="1" lang="zh-CN" altLang="en-US" dirty="0" smtClean="0">
                <a:cs typeface="Arial Black"/>
              </a:rPr>
              <a:t> </a:t>
            </a:r>
            <a:r>
              <a:rPr kumimoji="1" lang="en-US" altLang="zh-CN" dirty="0" smtClean="0">
                <a:cs typeface="Arial Black"/>
              </a:rPr>
              <a:t>ago</a:t>
            </a:r>
            <a:endParaRPr kumimoji="1" lang="zh-CN" altLang="en-US" dirty="0">
              <a:cs typeface="Arial Black"/>
            </a:endParaRPr>
          </a:p>
        </p:txBody>
      </p:sp>
      <p:sp>
        <p:nvSpPr>
          <p:cNvPr id="47" name="文本框 46"/>
          <p:cNvSpPr txBox="1"/>
          <p:nvPr/>
        </p:nvSpPr>
        <p:spPr>
          <a:xfrm>
            <a:off x="9947280" y="3542627"/>
            <a:ext cx="1218070"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10min</a:t>
            </a:r>
            <a:r>
              <a:rPr kumimoji="1" lang="zh-CN" altLang="en-US" dirty="0" smtClean="0">
                <a:cs typeface="Arial Black"/>
              </a:rPr>
              <a:t> </a:t>
            </a:r>
            <a:r>
              <a:rPr kumimoji="1" lang="en-US" altLang="zh-CN" dirty="0" smtClean="0">
                <a:cs typeface="Arial Black"/>
              </a:rPr>
              <a:t>ago</a:t>
            </a:r>
            <a:endParaRPr kumimoji="1" lang="zh-CN" altLang="en-US" dirty="0">
              <a:cs typeface="Arial Black"/>
            </a:endParaRPr>
          </a:p>
        </p:txBody>
      </p:sp>
      <p:sp>
        <p:nvSpPr>
          <p:cNvPr id="48" name="文本框 47"/>
          <p:cNvSpPr txBox="1"/>
          <p:nvPr/>
        </p:nvSpPr>
        <p:spPr>
          <a:xfrm>
            <a:off x="9947280" y="4360003"/>
            <a:ext cx="115210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2h</a:t>
            </a:r>
            <a:r>
              <a:rPr kumimoji="1" lang="zh-CN" altLang="en-US" dirty="0" smtClean="0">
                <a:cs typeface="Arial Black"/>
              </a:rPr>
              <a:t> </a:t>
            </a:r>
            <a:r>
              <a:rPr kumimoji="1" lang="en-US" altLang="zh-CN" dirty="0" smtClean="0">
                <a:cs typeface="Arial Black"/>
              </a:rPr>
              <a:t>ago</a:t>
            </a:r>
            <a:endParaRPr kumimoji="1" lang="zh-CN" altLang="en-US" dirty="0">
              <a:cs typeface="Arial Black"/>
            </a:endParaRPr>
          </a:p>
        </p:txBody>
      </p:sp>
      <p:sp>
        <p:nvSpPr>
          <p:cNvPr id="49" name="文本框 48"/>
          <p:cNvSpPr txBox="1"/>
          <p:nvPr/>
        </p:nvSpPr>
        <p:spPr>
          <a:xfrm>
            <a:off x="9947280" y="5094295"/>
            <a:ext cx="115210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1day</a:t>
            </a:r>
            <a:r>
              <a:rPr kumimoji="1" lang="zh-CN" altLang="en-US" dirty="0" smtClean="0">
                <a:cs typeface="Arial Black"/>
              </a:rPr>
              <a:t> </a:t>
            </a:r>
            <a:r>
              <a:rPr kumimoji="1" lang="en-US" altLang="zh-CN" dirty="0" smtClean="0">
                <a:cs typeface="Arial Black"/>
              </a:rPr>
              <a:t>ago</a:t>
            </a:r>
            <a:endParaRPr kumimoji="1" lang="zh-CN" altLang="en-US" dirty="0">
              <a:cs typeface="Arial Black"/>
            </a:endParaRPr>
          </a:p>
        </p:txBody>
      </p:sp>
      <p:sp>
        <p:nvSpPr>
          <p:cNvPr id="5" name="矩形 4"/>
          <p:cNvSpPr/>
          <p:nvPr/>
        </p:nvSpPr>
        <p:spPr>
          <a:xfrm>
            <a:off x="2992276" y="1896534"/>
            <a:ext cx="1139458" cy="35239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000000"/>
                </a:solidFill>
              </a:rPr>
              <a:t>Lin</a:t>
            </a:r>
            <a:r>
              <a:rPr kumimoji="1" lang="zh-CN" altLang="en-US" dirty="0" smtClean="0">
                <a:solidFill>
                  <a:srgbClr val="000000"/>
                </a:solidFill>
              </a:rPr>
              <a:t> </a:t>
            </a:r>
            <a:r>
              <a:rPr kumimoji="1" lang="en-US" altLang="zh-CN" dirty="0">
                <a:solidFill>
                  <a:srgbClr val="000000"/>
                </a:solidFill>
              </a:rPr>
              <a:t>N</a:t>
            </a:r>
            <a:r>
              <a:rPr kumimoji="1" lang="en-US" altLang="zh-CN" dirty="0" smtClean="0">
                <a:solidFill>
                  <a:srgbClr val="000000"/>
                </a:solidFill>
              </a:rPr>
              <a:t>an</a:t>
            </a:r>
            <a:endParaRPr kumimoji="1" lang="zh-CN" altLang="en-US" dirty="0">
              <a:solidFill>
                <a:srgbClr val="000000"/>
              </a:solidFill>
            </a:endParaRPr>
          </a:p>
        </p:txBody>
      </p:sp>
      <p:sp>
        <p:nvSpPr>
          <p:cNvPr id="51" name="文本框 50"/>
          <p:cNvSpPr txBox="1"/>
          <p:nvPr/>
        </p:nvSpPr>
        <p:spPr>
          <a:xfrm>
            <a:off x="2326404" y="1896533"/>
            <a:ext cx="665872"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User</a:t>
            </a:r>
            <a:endParaRPr kumimoji="1" lang="zh-CN" altLang="en-US" dirty="0">
              <a:cs typeface="Arial Black"/>
            </a:endParaRPr>
          </a:p>
        </p:txBody>
      </p:sp>
      <p:sp>
        <p:nvSpPr>
          <p:cNvPr id="52" name="矩形 51"/>
          <p:cNvSpPr/>
          <p:nvPr/>
        </p:nvSpPr>
        <p:spPr>
          <a:xfrm>
            <a:off x="5285009" y="1896534"/>
            <a:ext cx="1139458" cy="35239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000000"/>
                </a:solidFill>
              </a:rPr>
              <a:t>Pos</a:t>
            </a:r>
            <a:r>
              <a:rPr kumimoji="1" lang="en-US" altLang="zh-CN" dirty="0">
                <a:solidFill>
                  <a:srgbClr val="000000"/>
                </a:solidFill>
              </a:rPr>
              <a:t>t</a:t>
            </a:r>
            <a:endParaRPr kumimoji="1" lang="zh-CN" altLang="en-US" dirty="0">
              <a:solidFill>
                <a:srgbClr val="000000"/>
              </a:solidFill>
            </a:endParaRPr>
          </a:p>
        </p:txBody>
      </p:sp>
      <p:sp>
        <p:nvSpPr>
          <p:cNvPr id="68" name="文本框 67"/>
          <p:cNvSpPr txBox="1"/>
          <p:nvPr/>
        </p:nvSpPr>
        <p:spPr>
          <a:xfrm>
            <a:off x="4436533" y="1896533"/>
            <a:ext cx="848476" cy="369332"/>
          </a:xfrm>
          <a:prstGeom prst="rect">
            <a:avLst/>
          </a:prstGeom>
          <a:noFill/>
        </p:spPr>
        <p:txBody>
          <a:bodyPr wrap="square" rtlCol="0">
            <a:spAutoFit/>
          </a:bodyPr>
          <a:lstStyle/>
          <a:p>
            <a:r>
              <a:rPr kumimoji="1" lang="zh-CN" altLang="en-US" dirty="0" smtClean="0">
                <a:latin typeface="Arial Black"/>
                <a:cs typeface="Arial Black"/>
              </a:rPr>
              <a:t> </a:t>
            </a:r>
            <a:r>
              <a:rPr kumimoji="1" lang="en-US" altLang="zh-CN" dirty="0" smtClean="0">
                <a:cs typeface="Arial Black"/>
              </a:rPr>
              <a:t>Action</a:t>
            </a:r>
            <a:endParaRPr kumimoji="1" lang="zh-CN" altLang="en-US" dirty="0">
              <a:cs typeface="Arial Black"/>
            </a:endParaRPr>
          </a:p>
        </p:txBody>
      </p:sp>
      <p:sp>
        <p:nvSpPr>
          <p:cNvPr id="7" name="圆角矩形 6"/>
          <p:cNvSpPr/>
          <p:nvPr/>
        </p:nvSpPr>
        <p:spPr>
          <a:xfrm>
            <a:off x="7145878" y="1896534"/>
            <a:ext cx="1761067" cy="35239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Filter</a:t>
            </a:r>
            <a:endParaRPr kumimoji="1" lang="zh-CN" altLang="en-US" dirty="0"/>
          </a:p>
        </p:txBody>
      </p:sp>
    </p:spTree>
    <p:extLst>
      <p:ext uri="{BB962C8B-B14F-4D97-AF65-F5344CB8AC3E}">
        <p14:creationId xmlns:p14="http://schemas.microsoft.com/office/powerpoint/2010/main" val="1993841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Rectangle 4"/>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6" name="Rectangle 5"/>
          <p:cNvSpPr/>
          <p:nvPr/>
        </p:nvSpPr>
        <p:spPr>
          <a:xfrm>
            <a:off x="0" y="523220"/>
            <a:ext cx="12192000" cy="217758"/>
          </a:xfrm>
          <a:prstGeom prst="rect">
            <a:avLst/>
          </a:prstGeom>
          <a:blipFill>
            <a:blip r:embed="rId4"/>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7" name="TextBox 6"/>
          <p:cNvSpPr txBox="1"/>
          <p:nvPr/>
        </p:nvSpPr>
        <p:spPr>
          <a:xfrm>
            <a:off x="0" y="447433"/>
            <a:ext cx="1968809"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a:t>
            </a:r>
            <a:r>
              <a:rPr lang="en-US" dirty="0" err="1">
                <a:latin typeface="Bauhaus 93" charset="0"/>
                <a:ea typeface="Bauhaus 93" charset="0"/>
                <a:cs typeface="Bauhaus 93" charset="0"/>
              </a:rPr>
              <a:t>H</a:t>
            </a:r>
            <a:r>
              <a:rPr lang="en-US" dirty="0" err="1" smtClean="0">
                <a:solidFill>
                  <a:schemeClr val="tx1"/>
                </a:solidFill>
                <a:latin typeface="Bauhaus 93" charset="0"/>
                <a:ea typeface="Bauhaus 93" charset="0"/>
                <a:cs typeface="Bauhaus 93" charset="0"/>
              </a:rPr>
              <a:t>otTopics</a:t>
            </a:r>
            <a:endParaRPr lang="en-US" dirty="0" smtClean="0">
              <a:solidFill>
                <a:schemeClr val="tx1"/>
              </a:solidFill>
              <a:latin typeface="Bauhaus 93" charset="0"/>
              <a:ea typeface="Bauhaus 93" charset="0"/>
              <a:cs typeface="Bauhaus 93" charset="0"/>
            </a:endParaRPr>
          </a:p>
        </p:txBody>
      </p:sp>
      <p:sp>
        <p:nvSpPr>
          <p:cNvPr id="10" name="Rectangle 9"/>
          <p:cNvSpPr/>
          <p:nvPr/>
        </p:nvSpPr>
        <p:spPr>
          <a:xfrm>
            <a:off x="130629" y="6009979"/>
            <a:ext cx="11868072" cy="597534"/>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Important Information</a:t>
            </a:r>
            <a:endParaRPr lang="en-US" dirty="0"/>
          </a:p>
        </p:txBody>
      </p:sp>
      <p:sp>
        <p:nvSpPr>
          <p:cNvPr id="13" name="Rectangle 12"/>
          <p:cNvSpPr/>
          <p:nvPr/>
        </p:nvSpPr>
        <p:spPr>
          <a:xfrm>
            <a:off x="130629" y="1126749"/>
            <a:ext cx="11868072" cy="4665472"/>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2">
                    <a:satMod val="175000"/>
                    <a:alpha val="40000"/>
                  </a:schemeClr>
                </a:glow>
                <a:reflection blurRad="6350" stA="55000" endA="300" endPos="45500" dir="5400000" sy="-100000" algn="bl" rotWithShape="0"/>
              </a:effectLst>
            </a:endParaRPr>
          </a:p>
        </p:txBody>
      </p:sp>
      <p:graphicFrame>
        <p:nvGraphicFramePr>
          <p:cNvPr id="29" name="Table 28"/>
          <p:cNvGraphicFramePr>
            <a:graphicFrameLocks noGrp="1"/>
          </p:cNvGraphicFramePr>
          <p:nvPr>
            <p:extLst>
              <p:ext uri="{D42A27DB-BD31-4B8C-83A1-F6EECF244321}">
                <p14:modId xmlns:p14="http://schemas.microsoft.com/office/powerpoint/2010/main" val="47688548"/>
              </p:ext>
            </p:extLst>
          </p:nvPr>
        </p:nvGraphicFramePr>
        <p:xfrm>
          <a:off x="152400" y="953384"/>
          <a:ext cx="11857878" cy="4766650"/>
        </p:xfrm>
        <a:graphic>
          <a:graphicData uri="http://schemas.openxmlformats.org/drawingml/2006/table">
            <a:tbl>
              <a:tblPr firstRow="1" bandRow="1">
                <a:tableStyleId>{0E3FDE45-AF77-4B5C-9715-49D594BDF05E}</a:tableStyleId>
              </a:tblPr>
              <a:tblGrid>
                <a:gridCol w="651164"/>
                <a:gridCol w="7024254"/>
                <a:gridCol w="1551709"/>
                <a:gridCol w="886691"/>
                <a:gridCol w="900546"/>
                <a:gridCol w="843514"/>
              </a:tblGrid>
              <a:tr h="265816">
                <a:tc>
                  <a:txBody>
                    <a:bodyPr/>
                    <a:lstStyle/>
                    <a:p>
                      <a:pPr algn="ctr"/>
                      <a:r>
                        <a:rPr lang="en-US" dirty="0" smtClean="0"/>
                        <a:t>No.</a:t>
                      </a:r>
                      <a:endParaRPr lang="en-US" b="1"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algn="ctr"/>
                      <a:r>
                        <a:rPr lang="en-US" dirty="0" smtClean="0"/>
                        <a:t>Title</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algn="ctr"/>
                      <a:r>
                        <a:rPr lang="en-US" dirty="0" smtClean="0"/>
                        <a:t>Session</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algn="ctr"/>
                      <a:r>
                        <a:rPr lang="en-US" dirty="0" smtClean="0"/>
                        <a:t>Author</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algn="ctr"/>
                      <a:r>
                        <a:rPr lang="en-US" dirty="0" smtClean="0"/>
                        <a:t>Reply</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algn="ctr"/>
                      <a:r>
                        <a:rPr lang="en-US" dirty="0" smtClean="0"/>
                        <a:t>Click</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r>
              <a:tr h="440089">
                <a:tc>
                  <a:txBody>
                    <a:bodyPr/>
                    <a:lstStyle/>
                    <a:p>
                      <a:pPr algn="ctr"/>
                      <a:r>
                        <a:rPr lang="en-US" dirty="0" smtClean="0"/>
                        <a:t>1</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Companies</a:t>
                      </a:r>
                      <a:r>
                        <a:rPr lang="en-US" baseline="0" dirty="0" smtClean="0"/>
                        <a:t> in TOC !</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Work</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err="1" smtClean="0"/>
                        <a:t>linxz</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430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algn="ctr"/>
                      <a:r>
                        <a:rPr lang="en-US" dirty="0" smtClean="0"/>
                        <a:t>2</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Where</a:t>
                      </a:r>
                      <a:r>
                        <a:rPr lang="en-US" baseline="0" dirty="0" smtClean="0"/>
                        <a:t> can I find a good restaurant?</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Food</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Bob</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32</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350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algn="ctr"/>
                      <a:r>
                        <a:rPr lang="en-US" dirty="0" smtClean="0"/>
                        <a:t>3</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Party</a:t>
                      </a:r>
                      <a:r>
                        <a:rPr lang="en-US" baseline="0" dirty="0" smtClean="0"/>
                        <a:t> at Halloween ~~</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Entertainment</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err="1" smtClean="0"/>
                        <a:t>zruan</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29</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332</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algn="ctr"/>
                      <a:r>
                        <a:rPr lang="en-US" dirty="0" smtClean="0"/>
                        <a:t>4</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err="1" smtClean="0"/>
                        <a:t>Ipad</a:t>
                      </a:r>
                      <a:r>
                        <a:rPr lang="en-US" dirty="0" smtClean="0"/>
                        <a:t> pro </a:t>
                      </a:r>
                      <a:r>
                        <a:rPr lang="en-US" dirty="0" err="1" smtClean="0"/>
                        <a:t>v.s</a:t>
                      </a:r>
                      <a:r>
                        <a:rPr lang="en-US" dirty="0" smtClean="0"/>
                        <a:t>.</a:t>
                      </a:r>
                      <a:r>
                        <a:rPr lang="en-US" baseline="0" dirty="0" smtClean="0"/>
                        <a:t> Surface pro</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Technology</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err="1" smtClean="0"/>
                        <a:t>Tehiccc</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29</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312</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algn="ctr"/>
                      <a:r>
                        <a:rPr lang="en-US" dirty="0" smtClean="0"/>
                        <a:t>5</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XXXXXXX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S4</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User4</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28</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311</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algn="ctr"/>
                      <a:r>
                        <a:rPr lang="en-US" dirty="0" smtClean="0"/>
                        <a:t>6</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XXXXXXXXXXX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S5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27</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310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algn="ctr"/>
                      <a:r>
                        <a:rPr lang="en-US" dirty="0" smtClean="0"/>
                        <a:t>7</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S6</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User6</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26</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309</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algn="ctr"/>
                      <a:r>
                        <a:rPr lang="en-US" dirty="0" smtClean="0"/>
                        <a:t>8</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XXXXXXXXXXXXXXXXX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S7</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User7</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308</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algn="ctr"/>
                      <a:r>
                        <a:rPr lang="en-US" dirty="0" smtClean="0"/>
                        <a:t>9</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XXXXXXXXX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S8</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User8</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24</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307</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algn="ctr"/>
                      <a:r>
                        <a:rPr lang="en-US" dirty="0" smtClean="0"/>
                        <a:t>10</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S9</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User9</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23</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306</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bl>
          </a:graphicData>
        </a:graphic>
      </p:graphicFrame>
      <p:sp>
        <p:nvSpPr>
          <p:cNvPr id="32" name="TextBox 31"/>
          <p:cNvSpPr txBox="1"/>
          <p:nvPr/>
        </p:nvSpPr>
        <p:spPr>
          <a:xfrm>
            <a:off x="9665166" y="447433"/>
            <a:ext cx="1265090" cy="369332"/>
          </a:xfrm>
          <a:prstGeom prst="rect">
            <a:avLst/>
          </a:prstGeom>
          <a:noFill/>
        </p:spPr>
        <p:txBody>
          <a:bodyPr wrap="none" rtlCol="0">
            <a:spAutoFit/>
          </a:bodyPr>
          <a:lstStyle/>
          <a:p>
            <a:r>
              <a:rPr lang="en-US" smtClean="0"/>
              <a:t>User_name</a:t>
            </a:r>
            <a:endParaRPr lang="en-US" dirty="0"/>
          </a:p>
        </p:txBody>
      </p:sp>
      <p:sp>
        <p:nvSpPr>
          <p:cNvPr id="33" name="Rounded Rectangle 32"/>
          <p:cNvSpPr/>
          <p:nvPr/>
        </p:nvSpPr>
        <p:spPr>
          <a:xfrm>
            <a:off x="11153422" y="523221"/>
            <a:ext cx="856854" cy="234380"/>
          </a:xfrm>
          <a:prstGeom prst="round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34" name="Rounded Rectangle 33"/>
          <p:cNvSpPr/>
          <p:nvPr/>
        </p:nvSpPr>
        <p:spPr>
          <a:xfrm>
            <a:off x="8186370" y="513479"/>
            <a:ext cx="1211124" cy="229896"/>
          </a:xfrm>
          <a:prstGeom prst="round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Hot Topics</a:t>
            </a:r>
            <a:endParaRPr lang="en-US" dirty="0"/>
          </a:p>
        </p:txBody>
      </p:sp>
      <p:grpSp>
        <p:nvGrpSpPr>
          <p:cNvPr id="35" name="Group 34"/>
          <p:cNvGrpSpPr/>
          <p:nvPr/>
        </p:nvGrpSpPr>
        <p:grpSpPr>
          <a:xfrm>
            <a:off x="8886596" y="144420"/>
            <a:ext cx="3105320" cy="241444"/>
            <a:chOff x="9044642" y="144420"/>
            <a:chExt cx="3105320" cy="241444"/>
          </a:xfrm>
        </p:grpSpPr>
        <p:sp>
          <p:nvSpPr>
            <p:cNvPr id="36" name="Rectangle 35"/>
            <p:cNvSpPr/>
            <p:nvPr/>
          </p:nvSpPr>
          <p:spPr>
            <a:xfrm>
              <a:off x="9044642" y="148798"/>
              <a:ext cx="1467556"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10606681" y="148798"/>
              <a:ext cx="625763"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user</a:t>
              </a:r>
              <a:endParaRPr lang="en-US" dirty="0"/>
            </a:p>
          </p:txBody>
        </p:sp>
        <p:sp>
          <p:nvSpPr>
            <p:cNvPr id="38" name="Rounded Rectangle 37"/>
            <p:cNvSpPr/>
            <p:nvPr/>
          </p:nvSpPr>
          <p:spPr>
            <a:xfrm>
              <a:off x="11293108" y="144420"/>
              <a:ext cx="856854" cy="234380"/>
            </a:xfrm>
            <a:prstGeom prst="round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grpSp>
    </p:spTree>
    <p:extLst>
      <p:ext uri="{BB962C8B-B14F-4D97-AF65-F5344CB8AC3E}">
        <p14:creationId xmlns:p14="http://schemas.microsoft.com/office/powerpoint/2010/main" val="1480531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91250"/>
          <a:stretch/>
        </p:blipFill>
        <p:spPr>
          <a:xfrm>
            <a:off x="0" y="0"/>
            <a:ext cx="12192000" cy="600075"/>
          </a:xfrm>
          <a:prstGeom prst="rect">
            <a:avLst/>
          </a:prstGeom>
        </p:spPr>
      </p:pic>
      <p:sp>
        <p:nvSpPr>
          <p:cNvPr id="3" name="Rectangle 2"/>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4" name="Rectangle 3"/>
          <p:cNvSpPr/>
          <p:nvPr/>
        </p:nvSpPr>
        <p:spPr>
          <a:xfrm>
            <a:off x="0" y="523220"/>
            <a:ext cx="12192000" cy="217758"/>
          </a:xfrm>
          <a:prstGeom prst="rect">
            <a:avLst/>
          </a:prstGeom>
          <a:blipFill>
            <a:blip r:embed="rId4"/>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5" name="TextBox 4"/>
          <p:cNvSpPr txBox="1"/>
          <p:nvPr/>
        </p:nvSpPr>
        <p:spPr>
          <a:xfrm>
            <a:off x="0" y="447433"/>
            <a:ext cx="3339376"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Life in Pittsburgh / </a:t>
            </a:r>
            <a:r>
              <a:rPr lang="en-US" dirty="0" smtClean="0">
                <a:latin typeface="Bauhaus 93" charset="0"/>
                <a:ea typeface="Bauhaus 93" charset="0"/>
                <a:cs typeface="Bauhaus 93" charset="0"/>
              </a:rPr>
              <a:t>Food</a:t>
            </a:r>
            <a:endParaRPr lang="en-US" dirty="0" smtClean="0">
              <a:solidFill>
                <a:schemeClr val="tx1"/>
              </a:solidFill>
              <a:latin typeface="Bauhaus 93" charset="0"/>
              <a:ea typeface="Bauhaus 93" charset="0"/>
              <a:cs typeface="Bauhaus 93"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63118093"/>
              </p:ext>
            </p:extLst>
          </p:nvPr>
        </p:nvGraphicFramePr>
        <p:xfrm>
          <a:off x="0" y="953382"/>
          <a:ext cx="12192000" cy="5904618"/>
        </p:xfrm>
        <a:graphic>
          <a:graphicData uri="http://schemas.openxmlformats.org/drawingml/2006/table">
            <a:tbl>
              <a:tblPr firstRow="1" bandRow="1">
                <a:tableStyleId>{0E3FDE45-AF77-4B5C-9715-49D594BDF05E}</a:tableStyleId>
              </a:tblPr>
              <a:tblGrid>
                <a:gridCol w="1514475"/>
                <a:gridCol w="10677525"/>
              </a:tblGrid>
              <a:tr h="384133">
                <a:tc>
                  <a:txBody>
                    <a:bodyPr/>
                    <a:lstStyle/>
                    <a:p>
                      <a:r>
                        <a:rPr lang="en-US" b="0" dirty="0" smtClean="0"/>
                        <a:t>Reply:</a:t>
                      </a:r>
                      <a:r>
                        <a:rPr lang="en-US" b="0" baseline="0" dirty="0" smtClean="0"/>
                        <a:t> 32</a:t>
                      </a:r>
                      <a:endParaRPr lang="en-US" b="0"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smtClean="0"/>
                        <a:t>Where</a:t>
                      </a:r>
                      <a:r>
                        <a:rPr lang="en-US" baseline="0" dirty="0" smtClean="0"/>
                        <a:t> can I find a good restaurant?                                                      </a:t>
                      </a:r>
                      <a:r>
                        <a:rPr lang="en-US" b="0" baseline="0" dirty="0" smtClean="0"/>
                        <a:t>Oct. 13   </a:t>
                      </a:r>
                      <a:r>
                        <a:rPr lang="en-US" b="0" i="1" baseline="0" dirty="0" smtClean="0"/>
                        <a:t>20:48</a:t>
                      </a:r>
                      <a:endParaRPr lang="en-US" b="0" i="1" dirty="0" smtClean="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r>
              <a:tr h="1949380">
                <a:tc>
                  <a:txBody>
                    <a:bodyPr/>
                    <a:lstStyle/>
                    <a:p>
                      <a:endParaRPr lang="en-US" dirty="0" smtClean="0"/>
                    </a:p>
                    <a:p>
                      <a:endParaRPr lang="en-US" dirty="0" smtClean="0"/>
                    </a:p>
                    <a:p>
                      <a:endParaRPr lang="en-US" dirty="0" smtClean="0"/>
                    </a:p>
                    <a:p>
                      <a:endParaRPr lang="en-US" dirty="0" smtClean="0"/>
                    </a:p>
                    <a:p>
                      <a:r>
                        <a:rPr lang="en-US" sz="1200" dirty="0" smtClean="0">
                          <a:solidFill>
                            <a:schemeClr val="tx1">
                              <a:lumMod val="50000"/>
                              <a:lumOff val="50000"/>
                            </a:schemeClr>
                          </a:solidFill>
                        </a:rPr>
                        <a:t>|topic:</a:t>
                      </a:r>
                      <a:r>
                        <a:rPr lang="en-US" sz="1200" baseline="0" dirty="0" smtClean="0">
                          <a:solidFill>
                            <a:schemeClr val="tx1">
                              <a:lumMod val="50000"/>
                              <a:lumOff val="50000"/>
                            </a:schemeClr>
                          </a:solidFill>
                        </a:rPr>
                        <a:t>12|score:247|</a:t>
                      </a:r>
                      <a:endParaRPr lang="en-US" sz="1200" dirty="0" smtClean="0">
                        <a:solidFill>
                          <a:schemeClr val="tx1">
                            <a:lumMod val="50000"/>
                            <a:lumOff val="50000"/>
                          </a:schemeClr>
                        </a:solidFill>
                      </a:endParaRPr>
                    </a:p>
                    <a:p>
                      <a:r>
                        <a:rPr lang="en-US" sz="1600" dirty="0" smtClean="0"/>
                        <a:t>Bob  </a:t>
                      </a:r>
                      <a:r>
                        <a:rPr lang="en-US" sz="1400" dirty="0" smtClean="0">
                          <a:solidFill>
                            <a:schemeClr val="tx1">
                              <a:lumMod val="50000"/>
                              <a:lumOff val="50000"/>
                            </a:schemeClr>
                          </a:solidFill>
                        </a:rPr>
                        <a:t>Titles</a:t>
                      </a:r>
                      <a:r>
                        <a:rPr lang="en-US" dirty="0" smtClean="0"/>
                        <a:t>  </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FBE5D6">
                        <a:alpha val="16078"/>
                      </a:srgbClr>
                    </a:solidFill>
                  </a:tcPr>
                </a:tc>
                <a:tc>
                  <a:txBody>
                    <a:bodyPr/>
                    <a:lstStyle/>
                    <a:p>
                      <a:r>
                        <a:rPr lang="en-US" dirty="0" smtClean="0"/>
                        <a:t>I just want to find a good restaurant ! Here I also prepare a vote section so</a:t>
                      </a:r>
                      <a:r>
                        <a:rPr lang="en-US" baseline="0" dirty="0" smtClean="0"/>
                        <a:t> we can all view the distribution of yummy food !</a:t>
                      </a:r>
                    </a:p>
                    <a:p>
                      <a:r>
                        <a:rPr lang="en-US" altLang="zh-CN" dirty="0" smtClean="0"/>
                        <a:t>        Squirrel Hill</a:t>
                      </a:r>
                    </a:p>
                    <a:p>
                      <a:r>
                        <a:rPr lang="en-US" dirty="0" smtClean="0"/>
                        <a:t>        </a:t>
                      </a:r>
                      <a:r>
                        <a:rPr lang="en-US" dirty="0" err="1" smtClean="0"/>
                        <a:t>ShadySide</a:t>
                      </a:r>
                      <a:endParaRPr lang="en-US" dirty="0" smtClean="0"/>
                    </a:p>
                    <a:p>
                      <a:r>
                        <a:rPr lang="en-US" dirty="0" smtClean="0"/>
                        <a:t>        Craig. Street</a:t>
                      </a:r>
                    </a:p>
                    <a:p>
                      <a:r>
                        <a:rPr lang="en-US" dirty="0" smtClean="0"/>
                        <a:t>        Other</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FBE5D6">
                        <a:alpha val="16078"/>
                      </a:srgbClr>
                    </a:solidFill>
                  </a:tcPr>
                </a:tc>
              </a:tr>
              <a:tr h="1734666">
                <a:tc>
                  <a:txBody>
                    <a:bodyPr/>
                    <a:lstStyle/>
                    <a:p>
                      <a:endParaRPr lang="en-US" dirty="0" smtClean="0"/>
                    </a:p>
                    <a:p>
                      <a:endParaRPr lang="en-US" dirty="0" smtClean="0"/>
                    </a:p>
                    <a:p>
                      <a:endParaRPr lang="en-US" dirty="0" smtClean="0"/>
                    </a:p>
                    <a:p>
                      <a:endParaRPr lang="en-US" dirty="0" smtClean="0"/>
                    </a:p>
                    <a:p>
                      <a:pPr>
                        <a:lnSpc>
                          <a:spcPts val="2000"/>
                        </a:lnSpc>
                      </a:pPr>
                      <a:r>
                        <a:rPr lang="en-US" sz="1200" dirty="0" smtClean="0">
                          <a:solidFill>
                            <a:schemeClr val="tx1">
                              <a:lumMod val="50000"/>
                              <a:lumOff val="50000"/>
                            </a:schemeClr>
                          </a:solidFill>
                        </a:rPr>
                        <a:t>|topic:</a:t>
                      </a:r>
                      <a:r>
                        <a:rPr lang="en-US" sz="1200" baseline="0" dirty="0" smtClean="0">
                          <a:solidFill>
                            <a:schemeClr val="tx1">
                              <a:lumMod val="50000"/>
                              <a:lumOff val="50000"/>
                            </a:schemeClr>
                          </a:solidFill>
                        </a:rPr>
                        <a:t>12|score:24|</a:t>
                      </a:r>
                    </a:p>
                    <a:p>
                      <a:pPr>
                        <a:lnSpc>
                          <a:spcPts val="2000"/>
                        </a:lnSpc>
                      </a:pPr>
                      <a:r>
                        <a:rPr lang="en-US" sz="1600" dirty="0" smtClean="0">
                          <a:solidFill>
                            <a:schemeClr val="tx1"/>
                          </a:solidFill>
                        </a:rPr>
                        <a:t>Lin</a:t>
                      </a:r>
                      <a:r>
                        <a:rPr lang="en-US" sz="1600" baseline="0" dirty="0" smtClean="0">
                          <a:solidFill>
                            <a:schemeClr val="tx1"/>
                          </a:solidFill>
                        </a:rPr>
                        <a:t>  </a:t>
                      </a:r>
                      <a:r>
                        <a:rPr lang="en-US" sz="1400" dirty="0" smtClean="0">
                          <a:solidFill>
                            <a:schemeClr val="tx1">
                              <a:lumMod val="50000"/>
                              <a:lumOff val="50000"/>
                            </a:schemeClr>
                          </a:solidFill>
                        </a:rPr>
                        <a:t>Titles</a:t>
                      </a:r>
                      <a:r>
                        <a:rPr lang="en-US" dirty="0" smtClean="0"/>
                        <a:t> </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FBE5D6">
                        <a:alpha val="16078"/>
                      </a:srgbClr>
                    </a:solidFill>
                  </a:tcPr>
                </a:tc>
                <a:tc>
                  <a:txBody>
                    <a:bodyPr/>
                    <a:lstStyle/>
                    <a:p>
                      <a:endParaRPr lang="en-US" dirty="0" smtClean="0"/>
                    </a:p>
                    <a:p>
                      <a:r>
                        <a:rPr lang="en-US" dirty="0" smtClean="0"/>
                        <a:t>Hi, I’ve tried</a:t>
                      </a:r>
                      <a:r>
                        <a:rPr lang="en-US" baseline="0" dirty="0" smtClean="0"/>
                        <a:t> several restaurants near Pittsburgh University, I think it’s a great place !</a:t>
                      </a:r>
                    </a:p>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FBE5D6">
                        <a:alpha val="16078"/>
                      </a:srgbClr>
                    </a:solidFill>
                  </a:tcPr>
                </a:tc>
              </a:tr>
              <a:tr h="1836439">
                <a:tc>
                  <a:txBody>
                    <a:bodyPr/>
                    <a:lstStyle/>
                    <a:p>
                      <a:endParaRPr lang="en-US" dirty="0" smtClean="0"/>
                    </a:p>
                    <a:p>
                      <a:endParaRPr lang="en-US" dirty="0" smtClean="0"/>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lumOff val="50000"/>
                            </a:schemeClr>
                          </a:solidFill>
                        </a:rPr>
                        <a:t>|topic:</a:t>
                      </a:r>
                      <a:r>
                        <a:rPr lang="en-US" sz="1200" baseline="0" dirty="0" smtClean="0">
                          <a:solidFill>
                            <a:schemeClr val="tx1">
                              <a:lumMod val="50000"/>
                              <a:lumOff val="50000"/>
                            </a:schemeClr>
                          </a:solidFill>
                        </a:rPr>
                        <a:t>12|score:24|</a:t>
                      </a:r>
                    </a:p>
                    <a:p>
                      <a:r>
                        <a:rPr lang="en-US" sz="1600" dirty="0" smtClean="0"/>
                        <a:t>Yu</a:t>
                      </a:r>
                      <a:r>
                        <a:rPr lang="en-US" dirty="0" smtClean="0"/>
                        <a:t>  </a:t>
                      </a:r>
                      <a:r>
                        <a:rPr lang="en-US" sz="1400" dirty="0" smtClean="0">
                          <a:solidFill>
                            <a:schemeClr val="tx1">
                              <a:lumMod val="50000"/>
                              <a:lumOff val="50000"/>
                            </a:schemeClr>
                          </a:solidFill>
                        </a:rPr>
                        <a:t>Titles</a:t>
                      </a:r>
                      <a:endParaRPr lang="en-US" sz="1400" dirty="0">
                        <a:solidFill>
                          <a:schemeClr val="tx1">
                            <a:lumMod val="50000"/>
                            <a:lumOff val="50000"/>
                          </a:schemeClr>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FBE5D6">
                        <a:alpha val="16078"/>
                      </a:srgbClr>
                    </a:solidFill>
                  </a:tcPr>
                </a:tc>
                <a:tc>
                  <a:txBody>
                    <a:bodyPr/>
                    <a:lstStyle/>
                    <a:p>
                      <a:endParaRPr lang="en-US" dirty="0" smtClean="0"/>
                    </a:p>
                    <a:p>
                      <a:r>
                        <a:rPr lang="en-US" dirty="0" smtClean="0"/>
                        <a:t>Agree</a:t>
                      </a:r>
                      <a:r>
                        <a:rPr lang="en-US" baseline="0" dirty="0" smtClean="0"/>
                        <a:t> with the above floor, why not add a selection of “Pittsburgh campus” ~~</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FBE5D6">
                        <a:alpha val="16078"/>
                      </a:srgbClr>
                    </a:solidFill>
                  </a:tcPr>
                </a:tc>
              </a:tr>
            </a:tbl>
          </a:graphicData>
        </a:graphic>
      </p:graphicFrame>
      <p:sp>
        <p:nvSpPr>
          <p:cNvPr id="12" name="TextBox 11"/>
          <p:cNvSpPr txBox="1"/>
          <p:nvPr/>
        </p:nvSpPr>
        <p:spPr>
          <a:xfrm>
            <a:off x="9665166" y="447433"/>
            <a:ext cx="1265090" cy="369332"/>
          </a:xfrm>
          <a:prstGeom prst="rect">
            <a:avLst/>
          </a:prstGeom>
          <a:noFill/>
        </p:spPr>
        <p:txBody>
          <a:bodyPr wrap="none" rtlCol="0">
            <a:spAutoFit/>
          </a:bodyPr>
          <a:lstStyle/>
          <a:p>
            <a:r>
              <a:rPr lang="en-US" smtClean="0"/>
              <a:t>User_name</a:t>
            </a:r>
            <a:endParaRPr lang="en-US" dirty="0"/>
          </a:p>
        </p:txBody>
      </p:sp>
      <p:sp>
        <p:nvSpPr>
          <p:cNvPr id="13" name="Rounded Rectangle 12"/>
          <p:cNvSpPr/>
          <p:nvPr/>
        </p:nvSpPr>
        <p:spPr>
          <a:xfrm>
            <a:off x="11153422" y="523221"/>
            <a:ext cx="856854" cy="234380"/>
          </a:xfrm>
          <a:prstGeom prst="round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14" name="Rounded Rectangle 13"/>
          <p:cNvSpPr/>
          <p:nvPr/>
        </p:nvSpPr>
        <p:spPr>
          <a:xfrm>
            <a:off x="8186370" y="513479"/>
            <a:ext cx="1211124" cy="229896"/>
          </a:xfrm>
          <a:prstGeom prst="round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Hot Topics</a:t>
            </a:r>
            <a:endParaRPr lang="en-US" dirty="0"/>
          </a:p>
        </p:txBody>
      </p:sp>
      <p:grpSp>
        <p:nvGrpSpPr>
          <p:cNvPr id="15" name="Group 14"/>
          <p:cNvGrpSpPr/>
          <p:nvPr/>
        </p:nvGrpSpPr>
        <p:grpSpPr>
          <a:xfrm>
            <a:off x="8886596" y="144420"/>
            <a:ext cx="3105320" cy="241444"/>
            <a:chOff x="9044642" y="144420"/>
            <a:chExt cx="3105320" cy="241444"/>
          </a:xfrm>
        </p:grpSpPr>
        <p:sp>
          <p:nvSpPr>
            <p:cNvPr id="16" name="Rectangle 15"/>
            <p:cNvSpPr/>
            <p:nvPr/>
          </p:nvSpPr>
          <p:spPr>
            <a:xfrm>
              <a:off x="9044642" y="148798"/>
              <a:ext cx="1467556"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p:cNvSpPr/>
            <p:nvPr/>
          </p:nvSpPr>
          <p:spPr>
            <a:xfrm>
              <a:off x="10606681" y="148798"/>
              <a:ext cx="625763"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mtClean="0"/>
                <a:t>title</a:t>
              </a:r>
              <a:endParaRPr lang="en-US"/>
            </a:p>
          </p:txBody>
        </p:sp>
        <p:sp>
          <p:nvSpPr>
            <p:cNvPr id="18" name="Rounded Rectangle 17"/>
            <p:cNvSpPr/>
            <p:nvPr/>
          </p:nvSpPr>
          <p:spPr>
            <a:xfrm>
              <a:off x="11293108" y="144420"/>
              <a:ext cx="856854" cy="234380"/>
            </a:xfrm>
            <a:prstGeom prst="round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gr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738" y="1514475"/>
            <a:ext cx="1280160" cy="800100"/>
          </a:xfrm>
          <a:prstGeom prst="rect">
            <a:avLst/>
          </a:prstGeom>
          <a:effectLst>
            <a:glow rad="101600">
              <a:schemeClr val="accent1">
                <a:satMod val="175000"/>
                <a:alpha val="40000"/>
              </a:schemeClr>
            </a:glow>
            <a:outerShdw blurRad="50800" dist="76200" dir="2700000" algn="tl" rotWithShape="0">
              <a:prstClr val="black">
                <a:alpha val="40000"/>
              </a:prstClr>
            </a:outerShdw>
          </a:effectLst>
        </p:spPr>
      </p:pic>
      <p:sp>
        <p:nvSpPr>
          <p:cNvPr id="21" name="Oval 20"/>
          <p:cNvSpPr/>
          <p:nvPr/>
        </p:nvSpPr>
        <p:spPr>
          <a:xfrm>
            <a:off x="1719470" y="1996523"/>
            <a:ext cx="129208" cy="1403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1722785" y="2278130"/>
            <a:ext cx="129208" cy="1403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1716160" y="2549799"/>
            <a:ext cx="129208" cy="1403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Oval 23"/>
          <p:cNvSpPr/>
          <p:nvPr/>
        </p:nvSpPr>
        <p:spPr>
          <a:xfrm>
            <a:off x="1719475" y="2831406"/>
            <a:ext cx="129208" cy="1403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ounded Rectangle 24"/>
          <p:cNvSpPr/>
          <p:nvPr/>
        </p:nvSpPr>
        <p:spPr>
          <a:xfrm>
            <a:off x="3571722" y="2787872"/>
            <a:ext cx="864704" cy="239785"/>
          </a:xfrm>
          <a:prstGeom prst="roundRect">
            <a:avLst/>
          </a:prstGeom>
          <a:solidFill>
            <a:srgbClr val="EECC9A"/>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submit</a:t>
            </a:r>
            <a:endParaRPr lang="en-US" dirty="0"/>
          </a:p>
        </p:txBody>
      </p:sp>
      <p:sp>
        <p:nvSpPr>
          <p:cNvPr id="26" name="Oval Callout 25"/>
          <p:cNvSpPr/>
          <p:nvPr/>
        </p:nvSpPr>
        <p:spPr>
          <a:xfrm>
            <a:off x="1123123" y="2749823"/>
            <a:ext cx="221141" cy="141217"/>
          </a:xfrm>
          <a:prstGeom prst="wedgeEllipseCallout">
            <a:avLst/>
          </a:prstGeom>
          <a:solidFill>
            <a:srgbClr val="EECC9A"/>
          </a:solidFill>
          <a:ln>
            <a:noFill/>
          </a:ln>
          <a:effectLst>
            <a:glow rad="254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hart 26"/>
          <p:cNvGraphicFramePr/>
          <p:nvPr>
            <p:extLst>
              <p:ext uri="{D42A27DB-BD31-4B8C-83A1-F6EECF244321}">
                <p14:modId xmlns:p14="http://schemas.microsoft.com/office/powerpoint/2010/main" val="1217320417"/>
              </p:ext>
            </p:extLst>
          </p:nvPr>
        </p:nvGraphicFramePr>
        <p:xfrm>
          <a:off x="8437282" y="1784404"/>
          <a:ext cx="3372786" cy="1530789"/>
        </p:xfrm>
        <a:graphic>
          <a:graphicData uri="http://schemas.openxmlformats.org/drawingml/2006/chart">
            <c:chart xmlns:c="http://schemas.openxmlformats.org/drawingml/2006/chart" xmlns:r="http://schemas.openxmlformats.org/officeDocument/2006/relationships" r:id="rId8"/>
          </a:graphicData>
        </a:graphic>
      </p:graphicFrame>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926" y="3497955"/>
            <a:ext cx="1280159" cy="800100"/>
          </a:xfrm>
          <a:prstGeom prst="rect">
            <a:avLst/>
          </a:prstGeom>
          <a:effectLst>
            <a:glow rad="101600">
              <a:schemeClr val="accent1">
                <a:satMod val="175000"/>
                <a:alpha val="40000"/>
              </a:schemeClr>
            </a:glow>
            <a:outerShdw blurRad="50800" dist="76200" dir="2700000" algn="tl" rotWithShape="0">
              <a:prstClr val="black">
                <a:alpha val="40000"/>
              </a:prstClr>
            </a:outerShdw>
          </a:effectLst>
        </p:spPr>
      </p:pic>
      <p:sp>
        <p:nvSpPr>
          <p:cNvPr id="30" name="Rounded Rectangle 29"/>
          <p:cNvSpPr/>
          <p:nvPr/>
        </p:nvSpPr>
        <p:spPr>
          <a:xfrm>
            <a:off x="32019" y="3027657"/>
            <a:ext cx="1461971" cy="228253"/>
          </a:xfrm>
          <a:prstGeom prst="roundRect">
            <a:avLst/>
          </a:prstGeom>
          <a:blipFill>
            <a:blip r:embed="rId10"/>
            <a:tile tx="0" ty="0" sx="100000" sy="100000" flip="none" algn="tl"/>
          </a:blip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smtClean="0">
                <a:solidFill>
                  <a:schemeClr val="tx1">
                    <a:lumMod val="50000"/>
                    <a:lumOff val="50000"/>
                  </a:schemeClr>
                </a:solidFill>
              </a:rPr>
              <a:t>Only this author</a:t>
            </a:r>
            <a:endParaRPr lang="en-US" sz="1400" dirty="0">
              <a:solidFill>
                <a:schemeClr val="tx1">
                  <a:lumMod val="50000"/>
                  <a:lumOff val="50000"/>
                </a:schemeClr>
              </a:solidFill>
            </a:endParaRPr>
          </a:p>
        </p:txBody>
      </p:sp>
      <p:sp>
        <p:nvSpPr>
          <p:cNvPr id="31" name="Oval Callout 30"/>
          <p:cNvSpPr/>
          <p:nvPr/>
        </p:nvSpPr>
        <p:spPr>
          <a:xfrm>
            <a:off x="1067010" y="4749877"/>
            <a:ext cx="221141" cy="141217"/>
          </a:xfrm>
          <a:prstGeom prst="wedgeEllipseCallout">
            <a:avLst/>
          </a:prstGeom>
          <a:solidFill>
            <a:srgbClr val="EECC9A"/>
          </a:solidFill>
          <a:ln>
            <a:noFill/>
          </a:ln>
          <a:effectLst>
            <a:glow rad="254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1505565" y="3292333"/>
            <a:ext cx="10698010" cy="232868"/>
            <a:chOff x="1493990" y="3292333"/>
            <a:chExt cx="10698010" cy="232868"/>
          </a:xfrm>
        </p:grpSpPr>
        <p:sp>
          <p:nvSpPr>
            <p:cNvPr id="32" name="Rectangle 31"/>
            <p:cNvSpPr/>
            <p:nvPr/>
          </p:nvSpPr>
          <p:spPr>
            <a:xfrm>
              <a:off x="1493990" y="3292333"/>
              <a:ext cx="10698010" cy="232868"/>
            </a:xfrm>
            <a:prstGeom prst="rect">
              <a:avLst/>
            </a:prstGeom>
            <a:solidFill>
              <a:srgbClr val="FBE5D6">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rPr>
                <a:t>Oct. 13  </a:t>
              </a:r>
              <a:r>
                <a:rPr lang="en-US" i="1" dirty="0" smtClean="0">
                  <a:solidFill>
                    <a:schemeClr val="tx1"/>
                  </a:solidFill>
                </a:rPr>
                <a:t>21:30</a:t>
              </a:r>
              <a:r>
                <a:rPr lang="en-US" dirty="0" smtClean="0">
                  <a:solidFill>
                    <a:schemeClr val="tx1"/>
                  </a:solidFill>
                </a:rPr>
                <a:t>     1</a:t>
              </a:r>
              <a:r>
                <a:rPr lang="en-US" baseline="30000" dirty="0" smtClean="0">
                  <a:solidFill>
                    <a:schemeClr val="tx1"/>
                  </a:solidFill>
                </a:rPr>
                <a:t>st</a:t>
              </a:r>
              <a:r>
                <a:rPr lang="en-US" dirty="0" smtClean="0">
                  <a:solidFill>
                    <a:schemeClr val="tx1"/>
                  </a:solidFill>
                </a:rPr>
                <a:t> Floor</a:t>
              </a:r>
              <a:endParaRPr lang="en-US" dirty="0">
                <a:solidFill>
                  <a:schemeClr val="tx1"/>
                </a:solidFill>
              </a:endParaRPr>
            </a:p>
          </p:txBody>
        </p:sp>
        <p:sp>
          <p:nvSpPr>
            <p:cNvPr id="35" name="Rounded Rectangle 34"/>
            <p:cNvSpPr/>
            <p:nvPr/>
          </p:nvSpPr>
          <p:spPr>
            <a:xfrm>
              <a:off x="1570617" y="3292333"/>
              <a:ext cx="860068" cy="211352"/>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lumOff val="50000"/>
                    </a:schemeClr>
                  </a:solidFill>
                </a:rPr>
                <a:t>Reply</a:t>
              </a:r>
              <a:endParaRPr lang="en-US" dirty="0">
                <a:solidFill>
                  <a:schemeClr val="tx1">
                    <a:lumMod val="50000"/>
                    <a:lumOff val="50000"/>
                  </a:schemeClr>
                </a:solidFill>
              </a:endParaRPr>
            </a:p>
          </p:txBody>
        </p:sp>
      </p:grpSp>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925" y="5218006"/>
            <a:ext cx="1278479" cy="818527"/>
          </a:xfrm>
          <a:prstGeom prst="rect">
            <a:avLst/>
          </a:prstGeom>
          <a:effectLst>
            <a:glow rad="101600">
              <a:schemeClr val="accent1">
                <a:satMod val="175000"/>
                <a:alpha val="40000"/>
              </a:schemeClr>
            </a:glow>
            <a:outerShdw blurRad="50800" dist="76200" dir="2700000" algn="tl" rotWithShape="0">
              <a:prstClr val="black">
                <a:alpha val="40000"/>
              </a:prstClr>
            </a:outerShdw>
          </a:effectLst>
        </p:spPr>
      </p:pic>
      <p:sp>
        <p:nvSpPr>
          <p:cNvPr id="38" name="Oval Callout 37"/>
          <p:cNvSpPr/>
          <p:nvPr/>
        </p:nvSpPr>
        <p:spPr>
          <a:xfrm>
            <a:off x="1050612" y="6441709"/>
            <a:ext cx="221141" cy="141217"/>
          </a:xfrm>
          <a:prstGeom prst="wedgeEllipseCallout">
            <a:avLst/>
          </a:prstGeom>
          <a:solidFill>
            <a:srgbClr val="EECC9A"/>
          </a:solidFill>
          <a:ln>
            <a:noFill/>
          </a:ln>
          <a:effectLst>
            <a:glow rad="254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1512754" y="5029140"/>
            <a:ext cx="10698010" cy="232868"/>
            <a:chOff x="1493990" y="3292333"/>
            <a:chExt cx="10698010" cy="232868"/>
          </a:xfrm>
        </p:grpSpPr>
        <p:sp>
          <p:nvSpPr>
            <p:cNvPr id="41" name="Rectangle 40"/>
            <p:cNvSpPr/>
            <p:nvPr/>
          </p:nvSpPr>
          <p:spPr>
            <a:xfrm>
              <a:off x="1493990" y="3292333"/>
              <a:ext cx="10698010" cy="232868"/>
            </a:xfrm>
            <a:prstGeom prst="rect">
              <a:avLst/>
            </a:prstGeom>
            <a:solidFill>
              <a:srgbClr val="FBE5D6">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rPr>
                <a:t>Oct. 13  </a:t>
              </a:r>
              <a:r>
                <a:rPr lang="en-US" i="1" dirty="0" smtClean="0">
                  <a:solidFill>
                    <a:schemeClr val="tx1"/>
                  </a:solidFill>
                </a:rPr>
                <a:t>21:45 </a:t>
              </a:r>
              <a:r>
                <a:rPr lang="en-US" dirty="0" smtClean="0">
                  <a:solidFill>
                    <a:schemeClr val="tx1"/>
                  </a:solidFill>
                </a:rPr>
                <a:t>   </a:t>
              </a:r>
              <a:r>
                <a:rPr lang="en-US" dirty="0">
                  <a:solidFill>
                    <a:schemeClr val="tx1"/>
                  </a:solidFill>
                </a:rPr>
                <a:t>2</a:t>
              </a:r>
              <a:r>
                <a:rPr lang="en-US" baseline="30000" dirty="0" smtClean="0">
                  <a:solidFill>
                    <a:schemeClr val="tx1"/>
                  </a:solidFill>
                </a:rPr>
                <a:t>st</a:t>
              </a:r>
              <a:r>
                <a:rPr lang="en-US" dirty="0" smtClean="0">
                  <a:solidFill>
                    <a:schemeClr val="tx1"/>
                  </a:solidFill>
                </a:rPr>
                <a:t> Floor</a:t>
              </a:r>
              <a:endParaRPr lang="en-US" dirty="0">
                <a:solidFill>
                  <a:schemeClr val="tx1"/>
                </a:solidFill>
              </a:endParaRPr>
            </a:p>
          </p:txBody>
        </p:sp>
        <p:sp>
          <p:nvSpPr>
            <p:cNvPr id="42" name="Rounded Rectangle 41"/>
            <p:cNvSpPr/>
            <p:nvPr/>
          </p:nvSpPr>
          <p:spPr>
            <a:xfrm>
              <a:off x="1570617" y="3292333"/>
              <a:ext cx="860068" cy="211352"/>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lumOff val="50000"/>
                    </a:schemeClr>
                  </a:solidFill>
                </a:rPr>
                <a:t>Reply</a:t>
              </a:r>
              <a:endParaRPr lang="en-US" dirty="0">
                <a:solidFill>
                  <a:schemeClr val="tx1">
                    <a:lumMod val="50000"/>
                    <a:lumOff val="50000"/>
                  </a:schemeClr>
                </a:solidFill>
              </a:endParaRPr>
            </a:p>
          </p:txBody>
        </p:sp>
      </p:grpSp>
    </p:spTree>
    <p:extLst>
      <p:ext uri="{BB962C8B-B14F-4D97-AF65-F5344CB8AC3E}">
        <p14:creationId xmlns:p14="http://schemas.microsoft.com/office/powerpoint/2010/main" val="1617482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2000" cy="6858000"/>
          </a:xfrm>
          <a:prstGeom prst="rect">
            <a:avLst/>
          </a:prstGeom>
        </p:spPr>
      </p:pic>
      <p:sp>
        <p:nvSpPr>
          <p:cNvPr id="9" name="Rectangle 8"/>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10" name="Rectangle 9"/>
          <p:cNvSpPr/>
          <p:nvPr/>
        </p:nvSpPr>
        <p:spPr>
          <a:xfrm>
            <a:off x="0" y="523220"/>
            <a:ext cx="12192000" cy="217758"/>
          </a:xfrm>
          <a:prstGeom prst="rect">
            <a:avLst/>
          </a:prstGeom>
          <a:blipFill>
            <a:blip r:embed="rId4"/>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1" name="TextBox 10"/>
          <p:cNvSpPr txBox="1"/>
          <p:nvPr/>
        </p:nvSpPr>
        <p:spPr>
          <a:xfrm>
            <a:off x="0" y="447433"/>
            <a:ext cx="1494320"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mails</a:t>
            </a:r>
          </a:p>
        </p:txBody>
      </p:sp>
      <p:sp>
        <p:nvSpPr>
          <p:cNvPr id="12" name="TextBox 11"/>
          <p:cNvSpPr txBox="1"/>
          <p:nvPr/>
        </p:nvSpPr>
        <p:spPr>
          <a:xfrm>
            <a:off x="9665166" y="447433"/>
            <a:ext cx="1265090" cy="369332"/>
          </a:xfrm>
          <a:prstGeom prst="rect">
            <a:avLst/>
          </a:prstGeom>
          <a:noFill/>
        </p:spPr>
        <p:txBody>
          <a:bodyPr wrap="none" rtlCol="0">
            <a:spAutoFit/>
          </a:bodyPr>
          <a:lstStyle/>
          <a:p>
            <a:r>
              <a:rPr lang="en-US" smtClean="0"/>
              <a:t>User_name</a:t>
            </a:r>
            <a:endParaRPr lang="en-US" dirty="0"/>
          </a:p>
        </p:txBody>
      </p:sp>
      <p:sp>
        <p:nvSpPr>
          <p:cNvPr id="13" name="Rounded Rectangle 12"/>
          <p:cNvSpPr/>
          <p:nvPr/>
        </p:nvSpPr>
        <p:spPr>
          <a:xfrm>
            <a:off x="11153422" y="523221"/>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logout</a:t>
            </a:r>
            <a:endParaRPr lang="en-US" dirty="0"/>
          </a:p>
        </p:txBody>
      </p:sp>
      <p:sp>
        <p:nvSpPr>
          <p:cNvPr id="17" name="Rounded Rectangle 16"/>
          <p:cNvSpPr/>
          <p:nvPr/>
        </p:nvSpPr>
        <p:spPr>
          <a:xfrm>
            <a:off x="8186370" y="513479"/>
            <a:ext cx="1211124" cy="22989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Hot Topics</a:t>
            </a:r>
            <a:endParaRPr lang="en-US" dirty="0"/>
          </a:p>
        </p:txBody>
      </p:sp>
      <p:grpSp>
        <p:nvGrpSpPr>
          <p:cNvPr id="21" name="Group 20"/>
          <p:cNvGrpSpPr/>
          <p:nvPr/>
        </p:nvGrpSpPr>
        <p:grpSpPr>
          <a:xfrm>
            <a:off x="130629" y="970653"/>
            <a:ext cx="11879647" cy="5769360"/>
            <a:chOff x="130629" y="970653"/>
            <a:chExt cx="11879647" cy="2352841"/>
          </a:xfrm>
        </p:grpSpPr>
        <p:sp>
          <p:nvSpPr>
            <p:cNvPr id="14" name="Rectangle 13"/>
            <p:cNvSpPr/>
            <p:nvPr/>
          </p:nvSpPr>
          <p:spPr>
            <a:xfrm>
              <a:off x="130629" y="1046825"/>
              <a:ext cx="11868072" cy="2276669"/>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2">
                      <a:satMod val="175000"/>
                      <a:alpha val="40000"/>
                    </a:schemeClr>
                  </a:glow>
                  <a:reflection blurRad="6350" stA="55000" endA="300" endPos="45500" dir="5400000" sy="-100000" algn="bl" rotWithShape="0"/>
                </a:effectLst>
              </a:endParaRPr>
            </a:p>
          </p:txBody>
        </p:sp>
        <p:sp>
          <p:nvSpPr>
            <p:cNvPr id="18" name="Rectangle 17"/>
            <p:cNvSpPr/>
            <p:nvPr/>
          </p:nvSpPr>
          <p:spPr>
            <a:xfrm>
              <a:off x="130629" y="970653"/>
              <a:ext cx="11879647" cy="124783"/>
            </a:xfrm>
            <a:prstGeom prst="rect">
              <a:avLst/>
            </a:prstGeom>
            <a:blipFill>
              <a:blip r:embed="rId4"/>
              <a:tile tx="0" ty="0" sx="100000" sy="100000" flip="none" algn="tl"/>
            </a:blip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grpSp>
      <p:graphicFrame>
        <p:nvGraphicFramePr>
          <p:cNvPr id="3" name="Table 2"/>
          <p:cNvGraphicFramePr>
            <a:graphicFrameLocks noGrp="1"/>
          </p:cNvGraphicFramePr>
          <p:nvPr>
            <p:extLst>
              <p:ext uri="{D42A27DB-BD31-4B8C-83A1-F6EECF244321}">
                <p14:modId xmlns:p14="http://schemas.microsoft.com/office/powerpoint/2010/main" val="763059971"/>
              </p:ext>
            </p:extLst>
          </p:nvPr>
        </p:nvGraphicFramePr>
        <p:xfrm>
          <a:off x="286291" y="1394617"/>
          <a:ext cx="11443747" cy="4518907"/>
        </p:xfrm>
        <a:graphic>
          <a:graphicData uri="http://schemas.openxmlformats.org/drawingml/2006/table">
            <a:tbl>
              <a:tblPr firstRow="1" bandRow="1">
                <a:tableStyleId>{0E3FDE45-AF77-4B5C-9715-49D594BDF05E}</a:tableStyleId>
              </a:tblPr>
              <a:tblGrid>
                <a:gridCol w="8282522"/>
                <a:gridCol w="1179871"/>
                <a:gridCol w="1981354"/>
              </a:tblGrid>
              <a:tr h="405687">
                <a:tc>
                  <a:txBody>
                    <a:bodyPr/>
                    <a:lstStyle/>
                    <a:p>
                      <a:r>
                        <a:rPr lang="en-US" b="1" u="none" dirty="0" smtClean="0"/>
                        <a:t>Title</a:t>
                      </a:r>
                      <a:endParaRPr lang="en-US" b="1" u="none" dirty="0"/>
                    </a:p>
                  </a:txBody>
                  <a:tcPr>
                    <a:lnR w="12700" cap="flat" cmpd="sng" algn="ctr">
                      <a:solidFill>
                        <a:srgbClr val="FBE5D6"/>
                      </a:solidFill>
                      <a:prstDash val="solid"/>
                      <a:round/>
                      <a:headEnd type="none" w="med" len="med"/>
                      <a:tailEnd type="none" w="med" len="med"/>
                    </a:lnR>
                    <a:lnB w="12700" cap="flat" cmpd="sng" algn="ctr">
                      <a:solidFill>
                        <a:srgbClr val="FBE5D6"/>
                      </a:solidFill>
                      <a:prstDash val="solid"/>
                      <a:round/>
                      <a:headEnd type="none" w="med" len="med"/>
                      <a:tailEnd type="none" w="med" len="med"/>
                    </a:lnB>
                    <a:solidFill>
                      <a:srgbClr val="A5551E">
                        <a:alpha val="18824"/>
                      </a:srgbClr>
                    </a:solidFill>
                  </a:tcPr>
                </a:tc>
                <a:tc>
                  <a:txBody>
                    <a:bodyPr/>
                    <a:lstStyle/>
                    <a:p>
                      <a:r>
                        <a:rPr lang="en-US" b="1" baseline="0" dirty="0" smtClean="0"/>
                        <a:t> From</a:t>
                      </a:r>
                      <a:endParaRPr lang="en-US" b="1"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B w="12700" cap="flat" cmpd="sng" algn="ctr">
                      <a:solidFill>
                        <a:srgbClr val="FBE5D6"/>
                      </a:solidFill>
                      <a:prstDash val="solid"/>
                      <a:round/>
                      <a:headEnd type="none" w="med" len="med"/>
                      <a:tailEnd type="none" w="med" len="med"/>
                    </a:lnB>
                  </a:tcPr>
                </a:tc>
                <a:tc>
                  <a:txBody>
                    <a:bodyPr/>
                    <a:lstStyle/>
                    <a:p>
                      <a:r>
                        <a:rPr lang="en-US" b="1" baseline="0" dirty="0" smtClean="0"/>
                        <a:t> Time</a:t>
                      </a:r>
                      <a:endParaRPr lang="en-US" b="1" dirty="0"/>
                    </a:p>
                  </a:txBody>
                  <a:tcPr>
                    <a:lnL w="12700" cap="flat" cmpd="sng" algn="ctr">
                      <a:solidFill>
                        <a:srgbClr val="FBE5D6"/>
                      </a:solidFill>
                      <a:prstDash val="solid"/>
                      <a:round/>
                      <a:headEnd type="none" w="med" len="med"/>
                      <a:tailEnd type="none" w="med" len="med"/>
                    </a:lnL>
                    <a:lnB w="12700" cap="flat" cmpd="sng" algn="ctr">
                      <a:solidFill>
                        <a:srgbClr val="FBE5D6"/>
                      </a:solidFill>
                      <a:prstDash val="solid"/>
                      <a:round/>
                      <a:headEnd type="none" w="med" len="med"/>
                      <a:tailEnd type="none" w="med" len="med"/>
                    </a:lnB>
                  </a:tcPr>
                </a:tc>
              </a:tr>
              <a:tr h="411322">
                <a:tc>
                  <a:txBody>
                    <a:bodyPr/>
                    <a:lstStyle/>
                    <a:p>
                      <a:r>
                        <a:rPr lang="en-US" b="0" u="none" dirty="0" smtClean="0"/>
                        <a:t>Hello, nice</a:t>
                      </a:r>
                      <a:r>
                        <a:rPr lang="en-US" b="0" u="none" baseline="0" dirty="0" smtClean="0"/>
                        <a:t> to meet you !</a:t>
                      </a:r>
                      <a:endParaRPr lang="en-US" b="0" u="none"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err="1" smtClean="0"/>
                        <a:t>bowenz</a:t>
                      </a:r>
                      <a:endParaRPr lang="en-US" b="0" dirty="0" smtClean="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Oct. 12   </a:t>
                      </a:r>
                      <a:r>
                        <a:rPr lang="en-US" b="0" i="1" baseline="0" dirty="0" smtClean="0"/>
                        <a:t>22:43</a:t>
                      </a:r>
                      <a:endParaRPr lang="en-US" b="0" i="1" dirty="0" smtClean="0"/>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0" u="none" dirty="0" smtClean="0"/>
                        <a:t>Hey, can you tell us more</a:t>
                      </a:r>
                      <a:r>
                        <a:rPr lang="en-US" b="0" u="none" baseline="0" dirty="0" smtClean="0"/>
                        <a:t> about your experience at TOC ?</a:t>
                      </a:r>
                      <a:endParaRPr lang="en-US" b="0" u="none"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err="1" smtClean="0"/>
                        <a:t>linxz</a:t>
                      </a:r>
                      <a:endParaRPr lang="en-US" b="0" dirty="0" smtClean="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Oct. 12   </a:t>
                      </a:r>
                      <a:r>
                        <a:rPr lang="en-US" b="0" i="1" baseline="0" dirty="0" smtClean="0"/>
                        <a:t>13:25</a:t>
                      </a:r>
                      <a:endParaRPr lang="en-US" b="0" i="1" dirty="0" smtClean="0"/>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1" u="none" dirty="0" smtClean="0"/>
                        <a:t>Good morning ! There</a:t>
                      </a:r>
                      <a:r>
                        <a:rPr lang="en-US" b="1" u="none" baseline="0" dirty="0" smtClean="0"/>
                        <a:t> is a Halloween party !</a:t>
                      </a:r>
                      <a:endParaRPr lang="en-US" b="1" u="none"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err="1" smtClean="0"/>
                        <a:t>zruan</a:t>
                      </a:r>
                      <a:endParaRPr lang="en-US" b="1" dirty="0" smtClean="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Oct. 11   </a:t>
                      </a:r>
                      <a:r>
                        <a:rPr lang="en-US" b="1" i="1" baseline="0" dirty="0" smtClean="0"/>
                        <a:t>9:48</a:t>
                      </a:r>
                      <a:endParaRPr lang="en-US" b="1" i="1" dirty="0" smtClean="0"/>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0" u="none" dirty="0" smtClean="0"/>
                        <a:t>Welcome to the food session ! You</a:t>
                      </a:r>
                      <a:r>
                        <a:rPr lang="en-US" b="0" u="none" baseline="0" dirty="0" smtClean="0"/>
                        <a:t> can explore more on this world here ~~</a:t>
                      </a:r>
                      <a:endParaRPr lang="en-US" b="0" u="none"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err="1" smtClean="0"/>
                        <a:t>Fooder</a:t>
                      </a:r>
                      <a:endParaRPr lang="en-US" b="0" dirty="0" smtClean="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Oct.</a:t>
                      </a:r>
                      <a:r>
                        <a:rPr lang="en-US" b="0" i="0" baseline="0" dirty="0" smtClean="0"/>
                        <a:t>   9    </a:t>
                      </a:r>
                      <a:r>
                        <a:rPr lang="en-US" b="0" i="1" baseline="0" dirty="0" smtClean="0"/>
                        <a:t>22:23  </a:t>
                      </a:r>
                      <a:endParaRPr lang="en-US" b="0" i="1" dirty="0" smtClean="0"/>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0" u="none" dirty="0" smtClean="0"/>
                        <a:t>XXXXXXXXXXXXXXXXXXXXXXXXXXX</a:t>
                      </a:r>
                      <a:endParaRPr lang="en-US" b="0" u="none"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UUUU</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TTTTTTTTTTTTT</a:t>
                      </a:r>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0" u="none" dirty="0" smtClean="0"/>
                        <a:t>XXXXXXXXXX</a:t>
                      </a:r>
                      <a:endParaRPr lang="en-US" b="0" u="none"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UUUU</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TTTTTTTTTTTTT</a:t>
                      </a:r>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1" u="none" dirty="0" smtClean="0"/>
                        <a:t>XXXXXXXXXXXXXXXXX</a:t>
                      </a:r>
                      <a:endParaRPr lang="en-US" b="1" u="none"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UUUU</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TTTTTTTTTTTTT</a:t>
                      </a:r>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smtClean="0"/>
                        <a:t>XXXXXXXXXXXXXXXXXXXXXXXXXXXXXXXXXXXXXXXX</a:t>
                      </a:r>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UUUU</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TTTTTTTTTTTTT</a:t>
                      </a:r>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1" u="none" dirty="0" smtClean="0"/>
                        <a:t>XXXXXXXXXXXXXXXXXXX</a:t>
                      </a:r>
                      <a:endParaRPr lang="en-US" b="1" u="none"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UUUU</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TTTTTTTTTTTTT</a:t>
                      </a:r>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11322">
                <a:tc>
                  <a:txBody>
                    <a:bodyPr/>
                    <a:lstStyle/>
                    <a:p>
                      <a:r>
                        <a:rPr lang="en-US" b="1" u="none" dirty="0" smtClean="0"/>
                        <a:t>XXXXXXXXXXXXXXXXXXXXXXXXXX</a:t>
                      </a:r>
                      <a:endParaRPr lang="en-US" b="1" u="none" dirty="0"/>
                    </a:p>
                  </a:txBody>
                  <a:tcPr>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solidFill>
                      <a:srgbClr val="A5551E">
                        <a:alpha val="18824"/>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UUUU</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TTTTTTTTTTTTT</a:t>
                      </a:r>
                    </a:p>
                  </a:txBody>
                  <a:tcPr>
                    <a:lnL w="12700" cap="flat" cmpd="sng" algn="ctr">
                      <a:solidFill>
                        <a:srgbClr val="FBE5D6"/>
                      </a:solidFill>
                      <a:prstDash val="solid"/>
                      <a:round/>
                      <a:headEnd type="none" w="med" len="med"/>
                      <a:tailEnd type="none" w="med" len="med"/>
                    </a:lnL>
                    <a:lnT w="12700" cap="flat" cmpd="sng" algn="ctr">
                      <a:solidFill>
                        <a:srgbClr val="FBE5D6"/>
                      </a:solidFill>
                      <a:prstDash val="solid"/>
                      <a:round/>
                      <a:headEnd type="none" w="med" len="med"/>
                      <a:tailEnd type="none" w="med" len="med"/>
                    </a:lnT>
                  </a:tcPr>
                </a:tc>
              </a:tr>
            </a:tbl>
          </a:graphicData>
        </a:graphic>
      </p:graphicFrame>
      <p:grpSp>
        <p:nvGrpSpPr>
          <p:cNvPr id="8" name="Group 7"/>
          <p:cNvGrpSpPr/>
          <p:nvPr/>
        </p:nvGrpSpPr>
        <p:grpSpPr>
          <a:xfrm>
            <a:off x="8886596" y="144420"/>
            <a:ext cx="3105320" cy="241444"/>
            <a:chOff x="9044642" y="144420"/>
            <a:chExt cx="3105320" cy="241444"/>
          </a:xfrm>
        </p:grpSpPr>
        <p:sp>
          <p:nvSpPr>
            <p:cNvPr id="2" name="Rectangle 1"/>
            <p:cNvSpPr/>
            <p:nvPr/>
          </p:nvSpPr>
          <p:spPr>
            <a:xfrm>
              <a:off x="9044642" y="148798"/>
              <a:ext cx="1467556"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p:cNvSpPr/>
            <p:nvPr/>
          </p:nvSpPr>
          <p:spPr>
            <a:xfrm>
              <a:off x="10606681" y="148798"/>
              <a:ext cx="625763"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mtClean="0"/>
                <a:t>title</a:t>
              </a:r>
              <a:endParaRPr lang="en-US"/>
            </a:p>
          </p:txBody>
        </p:sp>
        <p:sp>
          <p:nvSpPr>
            <p:cNvPr id="30" name="Rounded Rectangle 29"/>
            <p:cNvSpPr/>
            <p:nvPr/>
          </p:nvSpPr>
          <p:spPr>
            <a:xfrm>
              <a:off x="11293108" y="144420"/>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grpSp>
      <p:grpSp>
        <p:nvGrpSpPr>
          <p:cNvPr id="32" name="Group 31"/>
          <p:cNvGrpSpPr/>
          <p:nvPr/>
        </p:nvGrpSpPr>
        <p:grpSpPr>
          <a:xfrm>
            <a:off x="9370952" y="6142102"/>
            <a:ext cx="2359086" cy="369332"/>
            <a:chOff x="9370952" y="6142102"/>
            <a:chExt cx="2359086" cy="369332"/>
          </a:xfrm>
        </p:grpSpPr>
        <p:sp>
          <p:nvSpPr>
            <p:cNvPr id="24" name="TextBox 23"/>
            <p:cNvSpPr txBox="1"/>
            <p:nvPr/>
          </p:nvSpPr>
          <p:spPr>
            <a:xfrm>
              <a:off x="9370952" y="6142102"/>
              <a:ext cx="2359086" cy="369332"/>
            </a:xfrm>
            <a:prstGeom prst="rect">
              <a:avLst/>
            </a:prstGeom>
            <a:noFill/>
          </p:spPr>
          <p:txBody>
            <a:bodyPr wrap="square" rtlCol="0">
              <a:spAutoFit/>
            </a:bodyPr>
            <a:lstStyle/>
            <a:p>
              <a:r>
                <a:rPr lang="en-US" dirty="0" smtClean="0"/>
                <a:t>1 2 3 … 10              Go</a:t>
              </a:r>
              <a:endParaRPr lang="en-US" dirty="0"/>
            </a:p>
          </p:txBody>
        </p:sp>
        <p:sp>
          <p:nvSpPr>
            <p:cNvPr id="31" name="Rectangle 30"/>
            <p:cNvSpPr/>
            <p:nvPr/>
          </p:nvSpPr>
          <p:spPr>
            <a:xfrm>
              <a:off x="10589339" y="6230590"/>
              <a:ext cx="431345" cy="199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60203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90753"/>
          <a:stretch/>
        </p:blipFill>
        <p:spPr>
          <a:xfrm>
            <a:off x="0" y="0"/>
            <a:ext cx="12192000" cy="634181"/>
          </a:xfrm>
          <a:prstGeom prst="rect">
            <a:avLst/>
          </a:prstGeom>
        </p:spPr>
      </p:pic>
      <p:sp>
        <p:nvSpPr>
          <p:cNvPr id="3" name="Rectangle 2"/>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4" name="Rectangle 3"/>
          <p:cNvSpPr/>
          <p:nvPr/>
        </p:nvSpPr>
        <p:spPr>
          <a:xfrm>
            <a:off x="0" y="523220"/>
            <a:ext cx="12192000" cy="217758"/>
          </a:xfrm>
          <a:prstGeom prst="rect">
            <a:avLst/>
          </a:prstGeom>
          <a:blipFill>
            <a:blip r:embed="rId4"/>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5" name="TextBox 4"/>
          <p:cNvSpPr txBox="1"/>
          <p:nvPr/>
        </p:nvSpPr>
        <p:spPr>
          <a:xfrm>
            <a:off x="0" y="447433"/>
            <a:ext cx="1609736"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mails </a:t>
            </a:r>
          </a:p>
        </p:txBody>
      </p:sp>
      <p:sp>
        <p:nvSpPr>
          <p:cNvPr id="6" name="TextBox 5"/>
          <p:cNvSpPr txBox="1"/>
          <p:nvPr/>
        </p:nvSpPr>
        <p:spPr>
          <a:xfrm>
            <a:off x="9665166" y="447433"/>
            <a:ext cx="1265090" cy="369332"/>
          </a:xfrm>
          <a:prstGeom prst="rect">
            <a:avLst/>
          </a:prstGeom>
          <a:noFill/>
        </p:spPr>
        <p:txBody>
          <a:bodyPr wrap="none" rtlCol="0">
            <a:spAutoFit/>
          </a:bodyPr>
          <a:lstStyle/>
          <a:p>
            <a:r>
              <a:rPr lang="en-US" smtClean="0"/>
              <a:t>User_name</a:t>
            </a:r>
            <a:endParaRPr lang="en-US" dirty="0"/>
          </a:p>
        </p:txBody>
      </p:sp>
      <p:sp>
        <p:nvSpPr>
          <p:cNvPr id="7" name="Rounded Rectangle 6"/>
          <p:cNvSpPr/>
          <p:nvPr/>
        </p:nvSpPr>
        <p:spPr>
          <a:xfrm>
            <a:off x="11153422" y="523221"/>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logout</a:t>
            </a:r>
            <a:endParaRPr lang="en-US" dirty="0"/>
          </a:p>
        </p:txBody>
      </p:sp>
      <p:sp>
        <p:nvSpPr>
          <p:cNvPr id="8" name="Rounded Rectangle 7"/>
          <p:cNvSpPr/>
          <p:nvPr/>
        </p:nvSpPr>
        <p:spPr>
          <a:xfrm>
            <a:off x="8186370" y="513479"/>
            <a:ext cx="1211124" cy="22989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Hot Topics</a:t>
            </a:r>
            <a:endParaRPr lang="en-US" dirty="0"/>
          </a:p>
        </p:txBody>
      </p:sp>
      <p:grpSp>
        <p:nvGrpSpPr>
          <p:cNvPr id="13" name="Group 12"/>
          <p:cNvGrpSpPr/>
          <p:nvPr/>
        </p:nvGrpSpPr>
        <p:grpSpPr>
          <a:xfrm>
            <a:off x="8886596" y="144420"/>
            <a:ext cx="3105320" cy="241444"/>
            <a:chOff x="9044642" y="144420"/>
            <a:chExt cx="3105320" cy="241444"/>
          </a:xfrm>
        </p:grpSpPr>
        <p:sp>
          <p:nvSpPr>
            <p:cNvPr id="14" name="Rectangle 13"/>
            <p:cNvSpPr/>
            <p:nvPr/>
          </p:nvSpPr>
          <p:spPr>
            <a:xfrm>
              <a:off x="9044642" y="148798"/>
              <a:ext cx="1467556"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p:cNvSpPr/>
            <p:nvPr/>
          </p:nvSpPr>
          <p:spPr>
            <a:xfrm>
              <a:off x="10606681" y="148798"/>
              <a:ext cx="625763"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mtClean="0"/>
                <a:t>title</a:t>
              </a:r>
              <a:endParaRPr lang="en-US"/>
            </a:p>
          </p:txBody>
        </p:sp>
        <p:sp>
          <p:nvSpPr>
            <p:cNvPr id="16" name="Rounded Rectangle 15"/>
            <p:cNvSpPr/>
            <p:nvPr/>
          </p:nvSpPr>
          <p:spPr>
            <a:xfrm>
              <a:off x="11293108" y="144420"/>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grpSp>
      <p:graphicFrame>
        <p:nvGraphicFramePr>
          <p:cNvPr id="37" name="Table 36"/>
          <p:cNvGraphicFramePr>
            <a:graphicFrameLocks noGrp="1"/>
          </p:cNvGraphicFramePr>
          <p:nvPr>
            <p:extLst>
              <p:ext uri="{D42A27DB-BD31-4B8C-83A1-F6EECF244321}">
                <p14:modId xmlns:p14="http://schemas.microsoft.com/office/powerpoint/2010/main" val="2057834659"/>
              </p:ext>
            </p:extLst>
          </p:nvPr>
        </p:nvGraphicFramePr>
        <p:xfrm>
          <a:off x="221227" y="1106129"/>
          <a:ext cx="11720052" cy="4085303"/>
        </p:xfrm>
        <a:graphic>
          <a:graphicData uri="http://schemas.openxmlformats.org/drawingml/2006/table">
            <a:tbl>
              <a:tblPr firstRow="1" bandRow="1">
                <a:tableStyleId>{0E3FDE45-AF77-4B5C-9715-49D594BDF05E}</a:tableStyleId>
              </a:tblPr>
              <a:tblGrid>
                <a:gridCol w="1455850"/>
                <a:gridCol w="10264202"/>
              </a:tblGrid>
              <a:tr h="890387">
                <a:tc>
                  <a:txBody>
                    <a:bodyPr/>
                    <a:lstStyle/>
                    <a:p>
                      <a:r>
                        <a:rPr lang="en-US" b="0" dirty="0" err="1" smtClean="0"/>
                        <a:t>bowenz</a:t>
                      </a:r>
                      <a:endParaRPr lang="en-US" b="0" dirty="0"/>
                    </a:p>
                  </a:txBody>
                  <a:tcPr anchor="ctr"/>
                </a:tc>
                <a:tc>
                  <a:txBody>
                    <a:bodyPr/>
                    <a:lstStyle/>
                    <a:p>
                      <a:r>
                        <a:rPr lang="en-US" b="0" u="none" dirty="0" smtClean="0"/>
                        <a:t>Hello, nice</a:t>
                      </a:r>
                      <a:r>
                        <a:rPr lang="en-US" b="0" u="none" baseline="0" dirty="0" smtClean="0"/>
                        <a:t> to meet you !</a:t>
                      </a:r>
                      <a:endParaRPr lang="en-US" b="0" u="none" dirty="0"/>
                    </a:p>
                  </a:txBody>
                  <a:tcPr anchor="ctr"/>
                </a:tc>
              </a:tr>
              <a:tr h="1012596">
                <a:tc>
                  <a:txBody>
                    <a:bodyPr/>
                    <a:lstStyle/>
                    <a:p>
                      <a:r>
                        <a:rPr lang="en-US" dirty="0" err="1" smtClean="0"/>
                        <a:t>user_name</a:t>
                      </a:r>
                      <a:endParaRPr lang="en-US" dirty="0" smtClean="0"/>
                    </a:p>
                  </a:txBody>
                  <a:tcPr anchor="ctr"/>
                </a:tc>
                <a:tc>
                  <a:txBody>
                    <a:bodyPr/>
                    <a:lstStyle/>
                    <a:p>
                      <a:r>
                        <a:rPr lang="en-US" dirty="0" smtClean="0"/>
                        <a:t>Nice to meet</a:t>
                      </a:r>
                      <a:r>
                        <a:rPr lang="en-US" baseline="0" dirty="0" smtClean="0"/>
                        <a:t> you, too !</a:t>
                      </a:r>
                      <a:endParaRPr lang="en-US" dirty="0"/>
                    </a:p>
                  </a:txBody>
                  <a:tcPr anchor="ctr"/>
                </a:tc>
              </a:tr>
              <a:tr h="10300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smtClean="0"/>
                        <a:t>bowenz</a:t>
                      </a:r>
                      <a:endParaRPr lang="en-US" sz="1800" b="0" dirty="0" smtClean="0"/>
                    </a:p>
                    <a:p>
                      <a:endParaRPr lang="en-US" sz="1400" dirty="0">
                        <a:solidFill>
                          <a:schemeClr val="tx1">
                            <a:lumMod val="50000"/>
                            <a:lumOff val="50000"/>
                          </a:schemeClr>
                        </a:solidFill>
                      </a:endParaRPr>
                    </a:p>
                  </a:txBody>
                  <a:tcPr anchor="ctr"/>
                </a:tc>
                <a:tc>
                  <a:txBody>
                    <a:bodyPr/>
                    <a:lstStyle/>
                    <a:p>
                      <a:r>
                        <a:rPr lang="en-US" dirty="0" smtClean="0"/>
                        <a:t>I’ve looked at your</a:t>
                      </a:r>
                      <a:r>
                        <a:rPr lang="en-US" baseline="0" dirty="0" smtClean="0"/>
                        <a:t> reply on the TOC topic, and I wonder whether I can ask for some questions relation to that ?</a:t>
                      </a:r>
                      <a:endParaRPr lang="en-US" dirty="0"/>
                    </a:p>
                  </a:txBody>
                  <a:tcPr anchor="ctr"/>
                </a:tc>
              </a:tr>
              <a:tr h="1152265">
                <a:tc>
                  <a:txBody>
                    <a:bodyPr/>
                    <a:lstStyle/>
                    <a:p>
                      <a:r>
                        <a:rPr lang="en-US" sz="1800" dirty="0" err="1" smtClean="0">
                          <a:solidFill>
                            <a:schemeClr val="tx1"/>
                          </a:solidFill>
                        </a:rPr>
                        <a:t>user_name</a:t>
                      </a:r>
                      <a:endParaRPr lang="en-US" sz="1800" dirty="0">
                        <a:solidFill>
                          <a:schemeClr val="tx1"/>
                        </a:solidFill>
                      </a:endParaRPr>
                    </a:p>
                  </a:txBody>
                  <a:tcPr anchor="ctr"/>
                </a:tc>
                <a:tc>
                  <a:txBody>
                    <a:bodyPr/>
                    <a:lstStyle/>
                    <a:p>
                      <a:endParaRPr lang="en-US" dirty="0"/>
                    </a:p>
                  </a:txBody>
                  <a:tcPr anchor="ctr"/>
                </a:tc>
              </a:tr>
            </a:tbl>
          </a:graphicData>
        </a:graphic>
      </p:graphicFrame>
      <p:sp>
        <p:nvSpPr>
          <p:cNvPr id="38" name="Rectangle 37"/>
          <p:cNvSpPr/>
          <p:nvPr/>
        </p:nvSpPr>
        <p:spPr>
          <a:xfrm>
            <a:off x="1769808" y="4114801"/>
            <a:ext cx="8790038" cy="103238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Rounded Rectangle 38"/>
          <p:cNvSpPr/>
          <p:nvPr/>
        </p:nvSpPr>
        <p:spPr>
          <a:xfrm>
            <a:off x="10799397" y="4912808"/>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reply</a:t>
            </a:r>
            <a:endParaRPr lang="en-US" dirty="0"/>
          </a:p>
        </p:txBody>
      </p:sp>
    </p:spTree>
    <p:extLst>
      <p:ext uri="{BB962C8B-B14F-4D97-AF65-F5344CB8AC3E}">
        <p14:creationId xmlns:p14="http://schemas.microsoft.com/office/powerpoint/2010/main" val="1188799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Rectangle 4"/>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6" name="Rectangle 5"/>
          <p:cNvSpPr/>
          <p:nvPr/>
        </p:nvSpPr>
        <p:spPr>
          <a:xfrm>
            <a:off x="0" y="523220"/>
            <a:ext cx="12192000" cy="217758"/>
          </a:xfrm>
          <a:prstGeom prst="rect">
            <a:avLst/>
          </a:prstGeom>
          <a:blipFill>
            <a:blip r:embed="rId4"/>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7" name="TextBox 6"/>
          <p:cNvSpPr txBox="1"/>
          <p:nvPr/>
        </p:nvSpPr>
        <p:spPr>
          <a:xfrm>
            <a:off x="0" y="447433"/>
            <a:ext cx="1570900"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a:t>
            </a:r>
            <a:r>
              <a:rPr lang="en-US" dirty="0" smtClean="0">
                <a:latin typeface="Bauhaus 93" charset="0"/>
                <a:ea typeface="Bauhaus 93" charset="0"/>
                <a:cs typeface="Bauhaus 93" charset="0"/>
              </a:rPr>
              <a:t>T</a:t>
            </a:r>
            <a:r>
              <a:rPr lang="en-US" altLang="zh-CN" dirty="0" smtClean="0">
                <a:latin typeface="Bauhaus 93" charset="0"/>
                <a:ea typeface="Bauhaus 93" charset="0"/>
                <a:cs typeface="Bauhaus 93" charset="0"/>
              </a:rPr>
              <a:t>ravel</a:t>
            </a:r>
            <a:endParaRPr lang="en-US" dirty="0" smtClean="0">
              <a:solidFill>
                <a:schemeClr val="tx1"/>
              </a:solidFill>
              <a:latin typeface="Bauhaus 93" charset="0"/>
              <a:ea typeface="Bauhaus 93" charset="0"/>
              <a:cs typeface="Bauhaus 93" charset="0"/>
            </a:endParaRPr>
          </a:p>
        </p:txBody>
      </p:sp>
      <p:sp>
        <p:nvSpPr>
          <p:cNvPr id="13" name="Rectangle 12"/>
          <p:cNvSpPr/>
          <p:nvPr/>
        </p:nvSpPr>
        <p:spPr>
          <a:xfrm>
            <a:off x="145864" y="1503354"/>
            <a:ext cx="11868072" cy="5256263"/>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2">
                    <a:satMod val="175000"/>
                    <a:alpha val="40000"/>
                  </a:schemeClr>
                </a:glow>
                <a:reflection blurRad="6350" stA="55000" endA="300" endPos="45500" dir="5400000" sy="-100000" algn="bl" rotWithShape="0"/>
              </a:effectLst>
            </a:endParaRPr>
          </a:p>
        </p:txBody>
      </p:sp>
      <p:graphicFrame>
        <p:nvGraphicFramePr>
          <p:cNvPr id="29" name="Table 28"/>
          <p:cNvGraphicFramePr>
            <a:graphicFrameLocks noGrp="1"/>
          </p:cNvGraphicFramePr>
          <p:nvPr>
            <p:extLst>
              <p:ext uri="{D42A27DB-BD31-4B8C-83A1-F6EECF244321}">
                <p14:modId xmlns:p14="http://schemas.microsoft.com/office/powerpoint/2010/main" val="1824758088"/>
              </p:ext>
            </p:extLst>
          </p:nvPr>
        </p:nvGraphicFramePr>
        <p:xfrm>
          <a:off x="145864" y="1500940"/>
          <a:ext cx="11836400" cy="4766650"/>
        </p:xfrm>
        <a:graphic>
          <a:graphicData uri="http://schemas.openxmlformats.org/drawingml/2006/table">
            <a:tbl>
              <a:tblPr firstRow="1" bandRow="1">
                <a:tableStyleId>{0E3FDE45-AF77-4B5C-9715-49D594BDF05E}</a:tableStyleId>
              </a:tblPr>
              <a:tblGrid>
                <a:gridCol w="7425235"/>
                <a:gridCol w="937308"/>
                <a:gridCol w="951954"/>
                <a:gridCol w="891666"/>
                <a:gridCol w="1630237"/>
              </a:tblGrid>
              <a:tr h="265816">
                <a:tc>
                  <a:txBody>
                    <a:bodyPr/>
                    <a:lstStyle/>
                    <a:p>
                      <a:pPr algn="ctr"/>
                      <a:r>
                        <a:rPr lang="en-US" dirty="0" smtClean="0"/>
                        <a:t>Title</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algn="ctr"/>
                      <a:r>
                        <a:rPr lang="en-US" dirty="0" smtClean="0"/>
                        <a:t>Author</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algn="ctr"/>
                      <a:r>
                        <a:rPr lang="en-US" dirty="0" smtClean="0"/>
                        <a:t>Reply</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algn="ctr"/>
                      <a:r>
                        <a:rPr lang="en-US" dirty="0" smtClean="0"/>
                        <a:t>Click</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c>
                  <a:txBody>
                    <a:bodyPr/>
                    <a:lstStyle/>
                    <a:p>
                      <a:pPr algn="ctr"/>
                      <a:r>
                        <a:rPr lang="en-US" dirty="0" smtClean="0">
                          <a:solidFill>
                            <a:schemeClr val="tx1"/>
                          </a:solidFill>
                        </a:rPr>
                        <a:t>Last</a:t>
                      </a:r>
                      <a:r>
                        <a:rPr lang="zh-CN" altLang="en-US" dirty="0" smtClean="0">
                          <a:solidFill>
                            <a:schemeClr val="tx1"/>
                          </a:solidFill>
                        </a:rPr>
                        <a:t> </a:t>
                      </a:r>
                      <a:r>
                        <a:rPr lang="en-US" altLang="zh-CN" dirty="0" smtClean="0">
                          <a:solidFill>
                            <a:schemeClr val="tx1"/>
                          </a:solidFill>
                        </a:rPr>
                        <a:t>Reply</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5"/>
                      <a:tile tx="0" ty="0" sx="100000" sy="100000" flip="none" algn="tl"/>
                    </a:blipFill>
                  </a:tcPr>
                </a:tc>
              </a:tr>
              <a:tr h="440089">
                <a:tc>
                  <a:txBody>
                    <a:bodyPr/>
                    <a:lstStyle/>
                    <a:p>
                      <a:r>
                        <a:rPr lang="en-US" altLang="zh-CN" dirty="0" smtClean="0"/>
                        <a:t>[Event]3-Day</a:t>
                      </a:r>
                      <a:r>
                        <a:rPr lang="en-US" altLang="zh-CN" baseline="0" dirty="0" smtClean="0"/>
                        <a:t> </a:t>
                      </a:r>
                      <a:r>
                        <a:rPr lang="en-US" altLang="zh-CN" dirty="0" smtClean="0"/>
                        <a:t>Trip</a:t>
                      </a:r>
                      <a:r>
                        <a:rPr lang="zh-CN" altLang="en-US" dirty="0" smtClean="0"/>
                        <a:t> </a:t>
                      </a:r>
                      <a:r>
                        <a:rPr lang="en-US" altLang="zh-CN" dirty="0" smtClean="0"/>
                        <a:t>to</a:t>
                      </a:r>
                      <a:r>
                        <a:rPr lang="zh-CN" altLang="en-US" dirty="0" smtClean="0"/>
                        <a:t> </a:t>
                      </a:r>
                      <a:r>
                        <a:rPr lang="en-US" altLang="zh-CN" dirty="0" smtClean="0"/>
                        <a:t>LAX!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err="1" smtClean="0"/>
                        <a:t>linxIz</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430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zh-CN" altLang="zh-CN" dirty="0" smtClean="0"/>
                        <a:t>1</a:t>
                      </a:r>
                      <a:r>
                        <a:rPr lang="en-US" altLang="zh-CN" dirty="0" smtClean="0"/>
                        <a:t>3:20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altLang="zh-CN" dirty="0" smtClean="0"/>
                        <a:t>[Event]</a:t>
                      </a:r>
                      <a:r>
                        <a:rPr lang="en-US" dirty="0" smtClean="0"/>
                        <a:t>Spend X-mas</a:t>
                      </a:r>
                      <a:r>
                        <a:rPr lang="en-US" baseline="0" dirty="0" smtClean="0"/>
                        <a:t> in Florida~</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Bowen</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32</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350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8:00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altLang="zh-CN" dirty="0" smtClean="0"/>
                        <a:t>[Event]</a:t>
                      </a:r>
                      <a:r>
                        <a:rPr lang="en-US" dirty="0" smtClean="0"/>
                        <a:t>Thanks</a:t>
                      </a:r>
                      <a:r>
                        <a:rPr lang="en-US" baseline="0" dirty="0" smtClean="0"/>
                        <a:t> Giving to New York~~~</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err="1" smtClean="0"/>
                        <a:t>linxiz</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29</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332</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10/5/2015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altLang="zh-CN" dirty="0" smtClean="0"/>
                        <a:t>[Vote]</a:t>
                      </a:r>
                      <a:r>
                        <a:rPr lang="en-US" dirty="0" smtClean="0"/>
                        <a:t>How to Spend</a:t>
                      </a:r>
                      <a:r>
                        <a:rPr lang="en-US" baseline="0" dirty="0" smtClean="0"/>
                        <a:t> this Weekend?</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err="1" smtClean="0"/>
                        <a:t>zruan</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29</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312</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10/2/2015</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[Image]My</a:t>
                      </a:r>
                      <a:r>
                        <a:rPr lang="en-US" altLang="zh-CN" baseline="0" dirty="0" smtClean="0"/>
                        <a:t> Weekend at New York</a:t>
                      </a:r>
                      <a:endParaRPr lang="en-US" altLang="zh-CN" dirty="0" smtClean="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28</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311</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zh-CN" altLang="zh-CN" dirty="0" smtClean="0"/>
                        <a:t>9</a:t>
                      </a:r>
                      <a:r>
                        <a:rPr lang="en-US" altLang="zh-CN" dirty="0" smtClean="0"/>
                        <a:t>/31/2015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1320267">
                <a:tc>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gridSpan="3">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dirty="0" smtClean="0"/>
                        <a:t>T</a:t>
                      </a:r>
                      <a:r>
                        <a:rPr lang="en-US" altLang="zh-CN" dirty="0" smtClean="0"/>
                        <a:t>ravel</a:t>
                      </a:r>
                      <a:r>
                        <a:rPr lang="zh-CN" altLang="en-US" dirty="0" smtClean="0"/>
                        <a:t> </a:t>
                      </a:r>
                      <a:r>
                        <a:rPr lang="en-US" altLang="zh-CN" dirty="0" smtClean="0"/>
                        <a:t>Tips to New York</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User1</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24</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307</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09/10/2015</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dirty="0" smtClean="0"/>
                        <a:t>LAX</a:t>
                      </a:r>
                      <a:r>
                        <a:rPr lang="zh-CN" altLang="en-US" dirty="0" smtClean="0"/>
                        <a:t> </a:t>
                      </a:r>
                      <a:r>
                        <a:rPr lang="en-US" altLang="zh-CN" dirty="0" smtClean="0"/>
                        <a:t>Traveler</a:t>
                      </a:r>
                      <a:r>
                        <a:rPr lang="zh-CN" altLang="en-US" dirty="0" smtClean="0"/>
                        <a:t> </a:t>
                      </a:r>
                      <a:r>
                        <a:rPr lang="en-US" altLang="zh-CN" dirty="0" smtClean="0"/>
                        <a:t>Tips</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User2</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23</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306</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08/11/2015</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bl>
          </a:graphicData>
        </a:graphic>
      </p:graphicFrame>
      <p:sp>
        <p:nvSpPr>
          <p:cNvPr id="32" name="TextBox 31"/>
          <p:cNvSpPr txBox="1"/>
          <p:nvPr/>
        </p:nvSpPr>
        <p:spPr>
          <a:xfrm>
            <a:off x="9665166" y="447433"/>
            <a:ext cx="1265090" cy="369332"/>
          </a:xfrm>
          <a:prstGeom prst="rect">
            <a:avLst/>
          </a:prstGeom>
          <a:noFill/>
        </p:spPr>
        <p:txBody>
          <a:bodyPr wrap="none" rtlCol="0">
            <a:spAutoFit/>
          </a:bodyPr>
          <a:lstStyle/>
          <a:p>
            <a:r>
              <a:rPr lang="en-US" smtClean="0"/>
              <a:t>User_name</a:t>
            </a:r>
            <a:endParaRPr lang="en-US" dirty="0"/>
          </a:p>
        </p:txBody>
      </p:sp>
      <p:sp>
        <p:nvSpPr>
          <p:cNvPr id="33" name="Rounded Rectangle 32"/>
          <p:cNvSpPr/>
          <p:nvPr/>
        </p:nvSpPr>
        <p:spPr>
          <a:xfrm>
            <a:off x="11153422" y="523221"/>
            <a:ext cx="856854" cy="234380"/>
          </a:xfrm>
          <a:prstGeom prst="round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34" name="Rounded Rectangle 33"/>
          <p:cNvSpPr/>
          <p:nvPr/>
        </p:nvSpPr>
        <p:spPr>
          <a:xfrm>
            <a:off x="8186370" y="513479"/>
            <a:ext cx="1211124" cy="229896"/>
          </a:xfrm>
          <a:prstGeom prst="round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Hot Topics</a:t>
            </a:r>
            <a:endParaRPr lang="en-US" dirty="0"/>
          </a:p>
        </p:txBody>
      </p:sp>
      <p:grpSp>
        <p:nvGrpSpPr>
          <p:cNvPr id="35" name="Group 34"/>
          <p:cNvGrpSpPr/>
          <p:nvPr/>
        </p:nvGrpSpPr>
        <p:grpSpPr>
          <a:xfrm>
            <a:off x="8886596" y="144420"/>
            <a:ext cx="3105320" cy="241444"/>
            <a:chOff x="9044642" y="144420"/>
            <a:chExt cx="3105320" cy="241444"/>
          </a:xfrm>
        </p:grpSpPr>
        <p:sp>
          <p:nvSpPr>
            <p:cNvPr id="36" name="Rectangle 35"/>
            <p:cNvSpPr/>
            <p:nvPr/>
          </p:nvSpPr>
          <p:spPr>
            <a:xfrm>
              <a:off x="9044642" y="148798"/>
              <a:ext cx="1467556"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10606681" y="148798"/>
              <a:ext cx="625763"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user</a:t>
              </a:r>
              <a:endParaRPr lang="en-US" dirty="0"/>
            </a:p>
          </p:txBody>
        </p:sp>
        <p:sp>
          <p:nvSpPr>
            <p:cNvPr id="38" name="Rounded Rectangle 37"/>
            <p:cNvSpPr/>
            <p:nvPr/>
          </p:nvSpPr>
          <p:spPr>
            <a:xfrm>
              <a:off x="11293108" y="144420"/>
              <a:ext cx="856854" cy="234380"/>
            </a:xfrm>
            <a:prstGeom prst="roundRec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grpSp>
      <p:sp>
        <p:nvSpPr>
          <p:cNvPr id="17" name="Rectangle 17"/>
          <p:cNvSpPr/>
          <p:nvPr/>
        </p:nvSpPr>
        <p:spPr>
          <a:xfrm>
            <a:off x="123844" y="1016751"/>
            <a:ext cx="11890092" cy="484189"/>
          </a:xfrm>
          <a:prstGeom prst="rect">
            <a:avLst/>
          </a:prstGeom>
          <a:solidFill>
            <a:schemeClr val="accent4">
              <a:lumMod val="40000"/>
              <a:lumOff val="6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8" name="圆角矩形 17"/>
          <p:cNvSpPr/>
          <p:nvPr/>
        </p:nvSpPr>
        <p:spPr>
          <a:xfrm>
            <a:off x="279506" y="1019165"/>
            <a:ext cx="987778" cy="484189"/>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TextBox 21"/>
          <p:cNvSpPr txBox="1"/>
          <p:nvPr/>
        </p:nvSpPr>
        <p:spPr>
          <a:xfrm>
            <a:off x="279506" y="1088969"/>
            <a:ext cx="11373829" cy="369332"/>
          </a:xfrm>
          <a:prstGeom prst="rect">
            <a:avLst/>
          </a:prstGeom>
          <a:noFill/>
        </p:spPr>
        <p:txBody>
          <a:bodyPr wrap="square" rtlCol="0">
            <a:spAutoFit/>
          </a:bodyPr>
          <a:lstStyle/>
          <a:p>
            <a:r>
              <a:rPr lang="en-US" altLang="zh-CN" b="1" dirty="0" smtClean="0">
                <a:latin typeface="Abadi MT Condensed Extra Bold"/>
                <a:ea typeface="Bauhaus 93" charset="0"/>
                <a:cs typeface="Abadi MT Condensed Extra Bold"/>
              </a:rPr>
              <a:t>All</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Topics|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Votes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Images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Events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endParaRPr lang="en-US" b="1" dirty="0" smtClean="0">
              <a:solidFill>
                <a:schemeClr val="tx1"/>
              </a:solidFill>
              <a:latin typeface="Abadi MT Condensed Extra Bold"/>
              <a:ea typeface="Bauhaus 93" charset="0"/>
              <a:cs typeface="Abadi MT Condensed Extra Bold"/>
            </a:endParaRPr>
          </a:p>
        </p:txBody>
      </p:sp>
      <p:sp>
        <p:nvSpPr>
          <p:cNvPr id="3" name="合并 2"/>
          <p:cNvSpPr/>
          <p:nvPr/>
        </p:nvSpPr>
        <p:spPr>
          <a:xfrm>
            <a:off x="4432013" y="3375377"/>
            <a:ext cx="118533" cy="110067"/>
          </a:xfrm>
          <a:prstGeom prst="flowChartMerge">
            <a:avLst/>
          </a:prstGeom>
          <a:solidFill>
            <a:schemeClr val="accent2">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2" name="提取 21"/>
          <p:cNvSpPr/>
          <p:nvPr/>
        </p:nvSpPr>
        <p:spPr>
          <a:xfrm>
            <a:off x="4180810" y="3818432"/>
            <a:ext cx="118871" cy="118533"/>
          </a:xfrm>
          <a:prstGeom prst="flowChartExtract">
            <a:avLst/>
          </a:prstGeom>
          <a:solidFill>
            <a:srgbClr val="843C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7"/>
          <a:stretch>
            <a:fillRect/>
          </a:stretch>
        </p:blipFill>
        <p:spPr>
          <a:xfrm>
            <a:off x="932527" y="4106215"/>
            <a:ext cx="2055989" cy="1252207"/>
          </a:xfrm>
          <a:prstGeom prst="rect">
            <a:avLst/>
          </a:prstGeom>
        </p:spPr>
      </p:pic>
      <p:pic>
        <p:nvPicPr>
          <p:cNvPr id="11" name="图片 10"/>
          <p:cNvPicPr>
            <a:picLocks noChangeAspect="1"/>
          </p:cNvPicPr>
          <p:nvPr/>
        </p:nvPicPr>
        <p:blipFill>
          <a:blip r:embed="rId8"/>
          <a:stretch>
            <a:fillRect/>
          </a:stretch>
        </p:blipFill>
        <p:spPr>
          <a:xfrm>
            <a:off x="3149381" y="4089872"/>
            <a:ext cx="1752600" cy="1268549"/>
          </a:xfrm>
          <a:prstGeom prst="rect">
            <a:avLst/>
          </a:prstGeom>
        </p:spPr>
      </p:pic>
      <p:pic>
        <p:nvPicPr>
          <p:cNvPr id="12" name="图片 11"/>
          <p:cNvPicPr>
            <a:picLocks noChangeAspect="1"/>
          </p:cNvPicPr>
          <p:nvPr/>
        </p:nvPicPr>
        <p:blipFill>
          <a:blip r:embed="rId9"/>
          <a:stretch>
            <a:fillRect/>
          </a:stretch>
        </p:blipFill>
        <p:spPr>
          <a:xfrm>
            <a:off x="5040783" y="4080262"/>
            <a:ext cx="1910130" cy="1281689"/>
          </a:xfrm>
          <a:prstGeom prst="rect">
            <a:avLst/>
          </a:prstGeom>
        </p:spPr>
      </p:pic>
      <p:grpSp>
        <p:nvGrpSpPr>
          <p:cNvPr id="23" name="Group 31"/>
          <p:cNvGrpSpPr/>
          <p:nvPr/>
        </p:nvGrpSpPr>
        <p:grpSpPr>
          <a:xfrm>
            <a:off x="9502325" y="6361087"/>
            <a:ext cx="2359086" cy="369332"/>
            <a:chOff x="9370952" y="6142102"/>
            <a:chExt cx="2359086" cy="369332"/>
          </a:xfrm>
        </p:grpSpPr>
        <p:sp>
          <p:nvSpPr>
            <p:cNvPr id="24" name="TextBox 23"/>
            <p:cNvSpPr txBox="1"/>
            <p:nvPr/>
          </p:nvSpPr>
          <p:spPr>
            <a:xfrm>
              <a:off x="9370952" y="6142102"/>
              <a:ext cx="2359086" cy="369332"/>
            </a:xfrm>
            <a:prstGeom prst="rect">
              <a:avLst/>
            </a:prstGeom>
            <a:noFill/>
          </p:spPr>
          <p:txBody>
            <a:bodyPr wrap="square" rtlCol="0">
              <a:spAutoFit/>
            </a:bodyPr>
            <a:lstStyle/>
            <a:p>
              <a:r>
                <a:rPr lang="en-US" dirty="0" smtClean="0"/>
                <a:t>1 2 3 … 10              Go</a:t>
              </a:r>
              <a:endParaRPr lang="en-US" dirty="0"/>
            </a:p>
          </p:txBody>
        </p:sp>
        <p:sp>
          <p:nvSpPr>
            <p:cNvPr id="25" name="Rectangle 30"/>
            <p:cNvSpPr/>
            <p:nvPr/>
          </p:nvSpPr>
          <p:spPr>
            <a:xfrm>
              <a:off x="10589339" y="6230590"/>
              <a:ext cx="431345" cy="199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828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6" name="Rectangle 5"/>
          <p:cNvSpPr/>
          <p:nvPr/>
        </p:nvSpPr>
        <p:spPr>
          <a:xfrm>
            <a:off x="0" y="523220"/>
            <a:ext cx="12192000" cy="217758"/>
          </a:xfrm>
          <a:prstGeom prst="rect">
            <a:avLst/>
          </a:prstGeom>
          <a:blipFill>
            <a:blip r:embed="rId3"/>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7" name="TextBox 6"/>
          <p:cNvSpPr txBox="1"/>
          <p:nvPr/>
        </p:nvSpPr>
        <p:spPr>
          <a:xfrm>
            <a:off x="0" y="447433"/>
            <a:ext cx="1570900"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a:t>
            </a:r>
            <a:r>
              <a:rPr lang="en-US" dirty="0" smtClean="0">
                <a:latin typeface="Bauhaus 93" charset="0"/>
                <a:ea typeface="Bauhaus 93" charset="0"/>
                <a:cs typeface="Bauhaus 93" charset="0"/>
              </a:rPr>
              <a:t>T</a:t>
            </a:r>
            <a:r>
              <a:rPr lang="en-US" altLang="zh-CN" dirty="0" smtClean="0">
                <a:latin typeface="Bauhaus 93" charset="0"/>
                <a:ea typeface="Bauhaus 93" charset="0"/>
                <a:cs typeface="Bauhaus 93" charset="0"/>
              </a:rPr>
              <a:t>ravel</a:t>
            </a:r>
            <a:endParaRPr lang="en-US" dirty="0" smtClean="0">
              <a:solidFill>
                <a:schemeClr val="tx1"/>
              </a:solidFill>
              <a:latin typeface="Bauhaus 93" charset="0"/>
              <a:ea typeface="Bauhaus 93" charset="0"/>
              <a:cs typeface="Bauhaus 93" charset="0"/>
            </a:endParaRPr>
          </a:p>
        </p:txBody>
      </p:sp>
      <p:sp>
        <p:nvSpPr>
          <p:cNvPr id="13" name="Rectangle 12"/>
          <p:cNvSpPr/>
          <p:nvPr/>
        </p:nvSpPr>
        <p:spPr>
          <a:xfrm>
            <a:off x="134985" y="1508786"/>
            <a:ext cx="11868072" cy="5229317"/>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2">
                    <a:satMod val="175000"/>
                    <a:alpha val="40000"/>
                  </a:schemeClr>
                </a:glow>
                <a:reflection blurRad="6350" stA="55000" endA="300" endPos="45500" dir="5400000" sy="-100000" algn="bl" rotWithShape="0"/>
              </a:effectLst>
            </a:endParaRPr>
          </a:p>
        </p:txBody>
      </p:sp>
      <p:graphicFrame>
        <p:nvGraphicFramePr>
          <p:cNvPr id="29" name="Table 28"/>
          <p:cNvGraphicFramePr>
            <a:graphicFrameLocks noGrp="1"/>
          </p:cNvGraphicFramePr>
          <p:nvPr>
            <p:extLst>
              <p:ext uri="{D42A27DB-BD31-4B8C-83A1-F6EECF244321}">
                <p14:modId xmlns:p14="http://schemas.microsoft.com/office/powerpoint/2010/main" val="2715507048"/>
              </p:ext>
            </p:extLst>
          </p:nvPr>
        </p:nvGraphicFramePr>
        <p:xfrm>
          <a:off x="156756" y="1508786"/>
          <a:ext cx="11836400" cy="4766650"/>
        </p:xfrm>
        <a:graphic>
          <a:graphicData uri="http://schemas.openxmlformats.org/drawingml/2006/table">
            <a:tbl>
              <a:tblPr firstRow="1" bandRow="1">
                <a:tableStyleId>{0E3FDE45-AF77-4B5C-9715-49D594BDF05E}</a:tableStyleId>
              </a:tblPr>
              <a:tblGrid>
                <a:gridCol w="7975647"/>
                <a:gridCol w="824623"/>
                <a:gridCol w="116840"/>
                <a:gridCol w="747778"/>
                <a:gridCol w="784468"/>
                <a:gridCol w="1387044"/>
              </a:tblGrid>
              <a:tr h="265816">
                <a:tc>
                  <a:txBody>
                    <a:bodyPr/>
                    <a:lstStyle/>
                    <a:p>
                      <a:pPr algn="ctr"/>
                      <a:r>
                        <a:rPr lang="en-US" dirty="0" smtClean="0"/>
                        <a:t>Title</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gridSpan="2">
                  <a:txBody>
                    <a:bodyPr/>
                    <a:lstStyle/>
                    <a:p>
                      <a:pPr algn="ctr"/>
                      <a:r>
                        <a:rPr lang="en-US" dirty="0" smtClean="0"/>
                        <a:t>Author</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hMerge="1">
                  <a:txBody>
                    <a:bodyPr/>
                    <a:lstStyle/>
                    <a:p>
                      <a:pPr algn="ct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t>Reply</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t>Click</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solidFill>
                            <a:schemeClr val="tx1"/>
                          </a:solidFill>
                        </a:rPr>
                        <a:t>Last</a:t>
                      </a:r>
                      <a:r>
                        <a:rPr lang="zh-CN" altLang="en-US" dirty="0" smtClean="0">
                          <a:solidFill>
                            <a:schemeClr val="tx1"/>
                          </a:solidFill>
                        </a:rPr>
                        <a:t> </a:t>
                      </a:r>
                      <a:r>
                        <a:rPr lang="en-US" altLang="zh-CN" dirty="0" smtClean="0">
                          <a:solidFill>
                            <a:schemeClr val="tx1"/>
                          </a:solidFill>
                        </a:rPr>
                        <a:t>Reply</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r>
              <a:tr h="440089">
                <a:tc>
                  <a:txBody>
                    <a:bodyPr/>
                    <a:lstStyle/>
                    <a:p>
                      <a:r>
                        <a:rPr lang="en-US" altLang="zh-CN" dirty="0" smtClean="0"/>
                        <a:t>How to Spend</a:t>
                      </a:r>
                      <a:r>
                        <a:rPr lang="en-US" altLang="zh-CN" baseline="0" dirty="0" smtClean="0"/>
                        <a:t> this Weekend?</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gridSpan="2">
                  <a:txBody>
                    <a:bodyPr/>
                    <a:lstStyle/>
                    <a:p>
                      <a:r>
                        <a:rPr lang="en-US" altLang="zh-CN" dirty="0" err="1" smtClean="0"/>
                        <a:t>zruan</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430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10/2/2015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2200445">
                <a:tc>
                  <a:txBody>
                    <a:bodyPr/>
                    <a:lstStyle/>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gridSpan="4">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dirty="0" smtClean="0"/>
                        <a:t>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User3</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gridSpan="2">
                  <a:txBody>
                    <a:bodyPr/>
                    <a:lstStyle/>
                    <a:p>
                      <a:r>
                        <a:rPr lang="en-US" dirty="0" smtClean="0"/>
                        <a:t>26</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tc>
                <a:tc>
                  <a:txBody>
                    <a:bodyPr/>
                    <a:lstStyle/>
                    <a:p>
                      <a:r>
                        <a:rPr lang="en-US" dirty="0" smtClean="0"/>
                        <a:t>309</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zh-CN" altLang="zh-CN" dirty="0" smtClean="0"/>
                        <a:t>9</a:t>
                      </a:r>
                      <a:r>
                        <a:rPr lang="en-US" altLang="zh-CN" dirty="0" smtClean="0"/>
                        <a:t>/21/2015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dirty="0" smtClean="0"/>
                        <a:t>XXXXXXXXXXXXXXXXX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User4</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gridSpan="2">
                  <a:txBody>
                    <a:bodyPr/>
                    <a:lstStyle/>
                    <a:p>
                      <a:r>
                        <a:rPr lang="en-US" dirty="0" smtClean="0"/>
                        <a:t>25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tc>
                <a:tc>
                  <a:txBody>
                    <a:bodyPr/>
                    <a:lstStyle/>
                    <a:p>
                      <a:r>
                        <a:rPr lang="en-US" dirty="0" smtClean="0"/>
                        <a:t>308</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zh-CN" altLang="zh-CN" dirty="0" smtClean="0"/>
                        <a:t>6</a:t>
                      </a:r>
                      <a:r>
                        <a:rPr lang="en-US" altLang="zh-CN" dirty="0" smtClean="0"/>
                        <a:t>/</a:t>
                      </a:r>
                      <a:r>
                        <a:rPr lang="zh-CN" altLang="zh-CN" dirty="0" smtClean="0"/>
                        <a:t>1</a:t>
                      </a:r>
                      <a:r>
                        <a:rPr lang="en-US" altLang="zh-CN" dirty="0" smtClean="0"/>
                        <a:t>/2015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dirty="0" smtClean="0"/>
                        <a:t>XXXXXXXXX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gridSpan="2">
                  <a:txBody>
                    <a:bodyPr/>
                    <a:lstStyle/>
                    <a:p>
                      <a:r>
                        <a:rPr lang="en-US" dirty="0" smtClean="0"/>
                        <a:t>24</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tc>
                <a:tc>
                  <a:txBody>
                    <a:bodyPr/>
                    <a:lstStyle/>
                    <a:p>
                      <a:r>
                        <a:rPr lang="en-US" dirty="0" smtClean="0"/>
                        <a:t>307</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zh-CN" altLang="zh-CN" dirty="0" smtClean="0"/>
                        <a:t>2</a:t>
                      </a:r>
                      <a:r>
                        <a:rPr lang="en-US" altLang="zh-CN" dirty="0" smtClean="0"/>
                        <a:t>/23/2015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dirty="0" smtClean="0"/>
                        <a:t>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User6</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gridSpan="2">
                  <a:txBody>
                    <a:bodyPr/>
                    <a:lstStyle/>
                    <a:p>
                      <a:r>
                        <a:rPr lang="en-US" dirty="0" smtClean="0"/>
                        <a:t>23</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tc>
                <a:tc>
                  <a:txBody>
                    <a:bodyPr/>
                    <a:lstStyle/>
                    <a:p>
                      <a:r>
                        <a:rPr lang="en-US" dirty="0" smtClean="0"/>
                        <a:t>306</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1/3/2015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bl>
          </a:graphicData>
        </a:graphic>
      </p:graphicFrame>
      <p:sp>
        <p:nvSpPr>
          <p:cNvPr id="32" name="TextBox 31"/>
          <p:cNvSpPr txBox="1"/>
          <p:nvPr/>
        </p:nvSpPr>
        <p:spPr>
          <a:xfrm>
            <a:off x="9665166" y="447433"/>
            <a:ext cx="1265090" cy="369332"/>
          </a:xfrm>
          <a:prstGeom prst="rect">
            <a:avLst/>
          </a:prstGeom>
          <a:noFill/>
        </p:spPr>
        <p:txBody>
          <a:bodyPr wrap="none" rtlCol="0">
            <a:spAutoFit/>
          </a:bodyPr>
          <a:lstStyle/>
          <a:p>
            <a:r>
              <a:rPr lang="en-US" smtClean="0"/>
              <a:t>User_name</a:t>
            </a:r>
            <a:endParaRPr lang="en-US" dirty="0"/>
          </a:p>
        </p:txBody>
      </p:sp>
      <p:sp>
        <p:nvSpPr>
          <p:cNvPr id="33" name="Rounded Rectangle 32"/>
          <p:cNvSpPr/>
          <p:nvPr/>
        </p:nvSpPr>
        <p:spPr>
          <a:xfrm>
            <a:off x="11153422" y="523221"/>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34" name="Rounded Rectangle 33"/>
          <p:cNvSpPr/>
          <p:nvPr/>
        </p:nvSpPr>
        <p:spPr>
          <a:xfrm>
            <a:off x="8186370" y="513479"/>
            <a:ext cx="1211124" cy="22989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Hot Topics</a:t>
            </a:r>
            <a:endParaRPr lang="en-US" dirty="0"/>
          </a:p>
        </p:txBody>
      </p:sp>
      <p:grpSp>
        <p:nvGrpSpPr>
          <p:cNvPr id="35" name="Group 34"/>
          <p:cNvGrpSpPr/>
          <p:nvPr/>
        </p:nvGrpSpPr>
        <p:grpSpPr>
          <a:xfrm>
            <a:off x="8886596" y="144420"/>
            <a:ext cx="3105320" cy="241444"/>
            <a:chOff x="9044642" y="144420"/>
            <a:chExt cx="3105320" cy="241444"/>
          </a:xfrm>
        </p:grpSpPr>
        <p:sp>
          <p:nvSpPr>
            <p:cNvPr id="36" name="Rectangle 35"/>
            <p:cNvSpPr/>
            <p:nvPr/>
          </p:nvSpPr>
          <p:spPr>
            <a:xfrm>
              <a:off x="9044642" y="148798"/>
              <a:ext cx="1467556"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10606681" y="148798"/>
              <a:ext cx="625763"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user</a:t>
              </a:r>
              <a:endParaRPr lang="en-US" dirty="0"/>
            </a:p>
          </p:txBody>
        </p:sp>
        <p:sp>
          <p:nvSpPr>
            <p:cNvPr id="38" name="Rounded Rectangle 37"/>
            <p:cNvSpPr/>
            <p:nvPr/>
          </p:nvSpPr>
          <p:spPr>
            <a:xfrm>
              <a:off x="11293108" y="144420"/>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grpSp>
      <p:sp>
        <p:nvSpPr>
          <p:cNvPr id="17" name="Rectangle 17"/>
          <p:cNvSpPr/>
          <p:nvPr/>
        </p:nvSpPr>
        <p:spPr>
          <a:xfrm>
            <a:off x="142159" y="1024597"/>
            <a:ext cx="11868072" cy="484189"/>
          </a:xfrm>
          <a:prstGeom prst="rect">
            <a:avLst/>
          </a:prstGeom>
          <a:solidFill>
            <a:schemeClr val="accent4">
              <a:lumMod val="40000"/>
              <a:lumOff val="6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8" name="圆角矩形 17"/>
          <p:cNvSpPr/>
          <p:nvPr/>
        </p:nvSpPr>
        <p:spPr>
          <a:xfrm>
            <a:off x="1341604" y="1027011"/>
            <a:ext cx="748322" cy="484189"/>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TextBox 21"/>
          <p:cNvSpPr txBox="1"/>
          <p:nvPr/>
        </p:nvSpPr>
        <p:spPr>
          <a:xfrm>
            <a:off x="297821" y="1096815"/>
            <a:ext cx="11373829" cy="369332"/>
          </a:xfrm>
          <a:prstGeom prst="rect">
            <a:avLst/>
          </a:prstGeom>
          <a:noFill/>
        </p:spPr>
        <p:txBody>
          <a:bodyPr wrap="square" rtlCol="0">
            <a:spAutoFit/>
          </a:bodyPr>
          <a:lstStyle/>
          <a:p>
            <a:r>
              <a:rPr lang="en-US" altLang="zh-CN" b="1" dirty="0" smtClean="0">
                <a:latin typeface="Abadi MT Condensed Extra Bold"/>
                <a:ea typeface="Bauhaus 93" charset="0"/>
                <a:cs typeface="Abadi MT Condensed Extra Bold"/>
              </a:rPr>
              <a:t>All</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Topics|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Votes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Images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Events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endParaRPr lang="en-US" b="1" dirty="0" smtClean="0">
              <a:solidFill>
                <a:schemeClr val="tx1"/>
              </a:solidFill>
              <a:latin typeface="Abadi MT Condensed Extra Bold"/>
              <a:ea typeface="Bauhaus 93" charset="0"/>
              <a:cs typeface="Abadi MT Condensed Extra Bold"/>
            </a:endParaRPr>
          </a:p>
        </p:txBody>
      </p:sp>
      <p:sp>
        <p:nvSpPr>
          <p:cNvPr id="20" name="合并 19"/>
          <p:cNvSpPr/>
          <p:nvPr/>
        </p:nvSpPr>
        <p:spPr>
          <a:xfrm>
            <a:off x="1558323" y="4706845"/>
            <a:ext cx="118533" cy="110067"/>
          </a:xfrm>
          <a:prstGeom prst="flowChartMerge">
            <a:avLst/>
          </a:prstGeom>
          <a:solidFill>
            <a:schemeClr val="accent2">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1" name="合并 20"/>
          <p:cNvSpPr/>
          <p:nvPr/>
        </p:nvSpPr>
        <p:spPr>
          <a:xfrm>
            <a:off x="3031523" y="5147112"/>
            <a:ext cx="118533" cy="110067"/>
          </a:xfrm>
          <a:prstGeom prst="flowChartMerge">
            <a:avLst/>
          </a:prstGeom>
          <a:solidFill>
            <a:schemeClr val="accent2">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2" name="合并 21"/>
          <p:cNvSpPr/>
          <p:nvPr/>
        </p:nvSpPr>
        <p:spPr>
          <a:xfrm>
            <a:off x="2045256" y="5595845"/>
            <a:ext cx="118533" cy="110067"/>
          </a:xfrm>
          <a:prstGeom prst="flowChartMerge">
            <a:avLst/>
          </a:prstGeom>
          <a:solidFill>
            <a:schemeClr val="accent2">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3" name="合并 22"/>
          <p:cNvSpPr/>
          <p:nvPr/>
        </p:nvSpPr>
        <p:spPr>
          <a:xfrm>
            <a:off x="1554423" y="6027645"/>
            <a:ext cx="118533" cy="110067"/>
          </a:xfrm>
          <a:prstGeom prst="flowChartMerge">
            <a:avLst/>
          </a:prstGeom>
          <a:solidFill>
            <a:schemeClr val="accent2">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 name="提取 1"/>
          <p:cNvSpPr/>
          <p:nvPr/>
        </p:nvSpPr>
        <p:spPr>
          <a:xfrm>
            <a:off x="3695823" y="2065246"/>
            <a:ext cx="118871" cy="118533"/>
          </a:xfrm>
          <a:prstGeom prst="flowChartExtract">
            <a:avLst/>
          </a:prstGeom>
          <a:solidFill>
            <a:srgbClr val="843C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aphicFrame>
        <p:nvGraphicFramePr>
          <p:cNvPr id="3" name="图表 2"/>
          <p:cNvGraphicFramePr/>
          <p:nvPr>
            <p:extLst>
              <p:ext uri="{D42A27DB-BD31-4B8C-83A1-F6EECF244321}">
                <p14:modId xmlns:p14="http://schemas.microsoft.com/office/powerpoint/2010/main" val="3419788820"/>
              </p:ext>
            </p:extLst>
          </p:nvPr>
        </p:nvGraphicFramePr>
        <p:xfrm>
          <a:off x="598768" y="2399678"/>
          <a:ext cx="6897691" cy="1968501"/>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oup 31"/>
          <p:cNvGrpSpPr/>
          <p:nvPr/>
        </p:nvGrpSpPr>
        <p:grpSpPr>
          <a:xfrm>
            <a:off x="9513111" y="6339735"/>
            <a:ext cx="2359086" cy="369332"/>
            <a:chOff x="9370952" y="6142102"/>
            <a:chExt cx="2359086" cy="369332"/>
          </a:xfrm>
        </p:grpSpPr>
        <p:sp>
          <p:nvSpPr>
            <p:cNvPr id="25" name="TextBox 23"/>
            <p:cNvSpPr txBox="1"/>
            <p:nvPr/>
          </p:nvSpPr>
          <p:spPr>
            <a:xfrm>
              <a:off x="9370952" y="6142102"/>
              <a:ext cx="2359086" cy="369332"/>
            </a:xfrm>
            <a:prstGeom prst="rect">
              <a:avLst/>
            </a:prstGeom>
            <a:noFill/>
          </p:spPr>
          <p:txBody>
            <a:bodyPr wrap="square" rtlCol="0">
              <a:spAutoFit/>
            </a:bodyPr>
            <a:lstStyle/>
            <a:p>
              <a:r>
                <a:rPr lang="en-US" dirty="0" smtClean="0"/>
                <a:t>1 2 3 … 10              Go</a:t>
              </a:r>
              <a:endParaRPr lang="en-US" dirty="0"/>
            </a:p>
          </p:txBody>
        </p:sp>
        <p:sp>
          <p:nvSpPr>
            <p:cNvPr id="26" name="Rectangle 30"/>
            <p:cNvSpPr/>
            <p:nvPr/>
          </p:nvSpPr>
          <p:spPr>
            <a:xfrm>
              <a:off x="10589339" y="6230590"/>
              <a:ext cx="431345" cy="199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70923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6" name="Rectangle 5"/>
          <p:cNvSpPr/>
          <p:nvPr/>
        </p:nvSpPr>
        <p:spPr>
          <a:xfrm>
            <a:off x="0" y="523220"/>
            <a:ext cx="12192000" cy="217758"/>
          </a:xfrm>
          <a:prstGeom prst="rect">
            <a:avLst/>
          </a:prstGeom>
          <a:blipFill>
            <a:blip r:embed="rId3"/>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7" name="TextBox 6"/>
          <p:cNvSpPr txBox="1"/>
          <p:nvPr/>
        </p:nvSpPr>
        <p:spPr>
          <a:xfrm>
            <a:off x="0" y="447433"/>
            <a:ext cx="1570900"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a:t>
            </a:r>
            <a:r>
              <a:rPr lang="en-US" dirty="0" smtClean="0">
                <a:latin typeface="Bauhaus 93" charset="0"/>
                <a:ea typeface="Bauhaus 93" charset="0"/>
                <a:cs typeface="Bauhaus 93" charset="0"/>
              </a:rPr>
              <a:t>T</a:t>
            </a:r>
            <a:r>
              <a:rPr lang="en-US" altLang="zh-CN" dirty="0" smtClean="0">
                <a:latin typeface="Bauhaus 93" charset="0"/>
                <a:ea typeface="Bauhaus 93" charset="0"/>
                <a:cs typeface="Bauhaus 93" charset="0"/>
              </a:rPr>
              <a:t>ravel</a:t>
            </a:r>
            <a:endParaRPr lang="en-US" dirty="0" smtClean="0">
              <a:solidFill>
                <a:schemeClr val="tx1"/>
              </a:solidFill>
              <a:latin typeface="Bauhaus 93" charset="0"/>
              <a:ea typeface="Bauhaus 93" charset="0"/>
              <a:cs typeface="Bauhaus 93" charset="0"/>
            </a:endParaRPr>
          </a:p>
        </p:txBody>
      </p:sp>
      <p:sp>
        <p:nvSpPr>
          <p:cNvPr id="13" name="Rectangle 12"/>
          <p:cNvSpPr/>
          <p:nvPr/>
        </p:nvSpPr>
        <p:spPr>
          <a:xfrm>
            <a:off x="124199" y="1529734"/>
            <a:ext cx="11868072" cy="5171324"/>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2">
                    <a:satMod val="175000"/>
                    <a:alpha val="40000"/>
                  </a:schemeClr>
                </a:glow>
                <a:reflection blurRad="6350" stA="55000" endA="300" endPos="45500" dir="5400000" sy="-100000" algn="bl" rotWithShape="0"/>
              </a:effectLst>
            </a:endParaRPr>
          </a:p>
        </p:txBody>
      </p:sp>
      <p:graphicFrame>
        <p:nvGraphicFramePr>
          <p:cNvPr id="29" name="Table 28"/>
          <p:cNvGraphicFramePr>
            <a:graphicFrameLocks noGrp="1"/>
          </p:cNvGraphicFramePr>
          <p:nvPr>
            <p:extLst>
              <p:ext uri="{D42A27DB-BD31-4B8C-83A1-F6EECF244321}">
                <p14:modId xmlns:p14="http://schemas.microsoft.com/office/powerpoint/2010/main" val="2535171392"/>
              </p:ext>
            </p:extLst>
          </p:nvPr>
        </p:nvGraphicFramePr>
        <p:xfrm>
          <a:off x="133851" y="1515539"/>
          <a:ext cx="11836400" cy="4766650"/>
        </p:xfrm>
        <a:graphic>
          <a:graphicData uri="http://schemas.openxmlformats.org/drawingml/2006/table">
            <a:tbl>
              <a:tblPr firstRow="1" bandRow="1">
                <a:tableStyleId>{0E3FDE45-AF77-4B5C-9715-49D594BDF05E}</a:tableStyleId>
              </a:tblPr>
              <a:tblGrid>
                <a:gridCol w="7425235"/>
                <a:gridCol w="937308"/>
                <a:gridCol w="951954"/>
                <a:gridCol w="891666"/>
                <a:gridCol w="1630237"/>
              </a:tblGrid>
              <a:tr h="265816">
                <a:tc>
                  <a:txBody>
                    <a:bodyPr/>
                    <a:lstStyle/>
                    <a:p>
                      <a:pPr algn="ctr"/>
                      <a:r>
                        <a:rPr lang="en-US" dirty="0" smtClean="0"/>
                        <a:t>Title</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t>Author</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t>Reply</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t>Click</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solidFill>
                            <a:schemeClr val="tx1"/>
                          </a:solidFill>
                        </a:rPr>
                        <a:t>Last</a:t>
                      </a:r>
                      <a:r>
                        <a:rPr lang="zh-CN" altLang="en-US" dirty="0" smtClean="0">
                          <a:solidFill>
                            <a:schemeClr val="tx1"/>
                          </a:solidFill>
                        </a:rPr>
                        <a:t> </a:t>
                      </a:r>
                      <a:r>
                        <a:rPr lang="en-US" altLang="zh-CN" dirty="0" smtClean="0">
                          <a:solidFill>
                            <a:schemeClr val="tx1"/>
                          </a:solidFill>
                        </a:rPr>
                        <a:t>Reply</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r>
              <a:tr h="4400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[Image]My</a:t>
                      </a:r>
                      <a:r>
                        <a:rPr lang="en-US" altLang="zh-CN" baseline="0" dirty="0" smtClean="0"/>
                        <a:t> Weekend at New York</a:t>
                      </a:r>
                      <a:endParaRPr lang="en-US" altLang="zh-CN" dirty="0" smtClean="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28</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311</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9</a:t>
                      </a:r>
                      <a:r>
                        <a:rPr lang="en-US" altLang="zh-CN" dirty="0" smtClean="0"/>
                        <a:t>/31/2015</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1320267">
                <a:tc>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gridSpan="3">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altLang="zh-CN" dirty="0" smtClean="0"/>
                        <a:t>[Image]Long</a:t>
                      </a:r>
                      <a:r>
                        <a:rPr lang="zh-CN" altLang="en-US" dirty="0" smtClean="0"/>
                        <a:t> </a:t>
                      </a:r>
                      <a:r>
                        <a:rPr lang="en-US" altLang="zh-CN" dirty="0" smtClean="0"/>
                        <a:t>Weekend</a:t>
                      </a:r>
                      <a:r>
                        <a:rPr lang="zh-CN" altLang="en-US" dirty="0" smtClean="0"/>
                        <a:t> </a:t>
                      </a:r>
                      <a:r>
                        <a:rPr lang="en-US" altLang="zh-CN" dirty="0" smtClean="0"/>
                        <a:t>at</a:t>
                      </a:r>
                      <a:r>
                        <a:rPr lang="zh-CN" altLang="en-US" dirty="0" smtClean="0"/>
                        <a:t> </a:t>
                      </a:r>
                      <a:r>
                        <a:rPr lang="en-US" altLang="zh-CN" dirty="0" smtClean="0"/>
                        <a:t>Washington</a:t>
                      </a:r>
                      <a:r>
                        <a:rPr lang="zh-CN" altLang="en-US" dirty="0" smtClean="0"/>
                        <a:t> </a:t>
                      </a:r>
                      <a:r>
                        <a:rPr lang="en-US" altLang="zh-CN" dirty="0" smtClean="0"/>
                        <a:t>D.C.</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User7</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24</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307</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9</a:t>
                      </a:r>
                      <a:r>
                        <a:rPr lang="en-US" altLang="zh-CN" dirty="0" smtClean="0"/>
                        <a:t>/11/2015</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1320267">
                <a:tc>
                  <a:txBody>
                    <a:bodyPr/>
                    <a:lstStyle/>
                    <a:p>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gridSpan="3">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hMerge="1">
                  <a:txBody>
                    <a:bodyPr/>
                    <a:lstStyle/>
                    <a:p>
                      <a:endParaRPr lang="zh-CN" altLang="en-US"/>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endParaRPr lang="zh-CN" alt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altLang="zh-CN" dirty="0" smtClean="0"/>
                        <a:t>[Image]XXX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User8</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23</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233</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2</a:t>
                      </a:r>
                      <a:r>
                        <a:rPr lang="en-US" altLang="zh-CN" dirty="0" smtClean="0"/>
                        <a:t>/28/2015</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altLang="zh-CN" dirty="0" smtClean="0"/>
                        <a:t>[Image]XXXXX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User9</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213</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2333</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1</a:t>
                      </a:r>
                      <a:r>
                        <a:rPr lang="en-US" altLang="zh-CN" dirty="0" smtClean="0"/>
                        <a:t>/31/2015</a:t>
                      </a: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bl>
          </a:graphicData>
        </a:graphic>
      </p:graphicFrame>
      <p:sp>
        <p:nvSpPr>
          <p:cNvPr id="32" name="TextBox 31"/>
          <p:cNvSpPr txBox="1"/>
          <p:nvPr/>
        </p:nvSpPr>
        <p:spPr>
          <a:xfrm>
            <a:off x="9665166" y="447433"/>
            <a:ext cx="1265090" cy="369332"/>
          </a:xfrm>
          <a:prstGeom prst="rect">
            <a:avLst/>
          </a:prstGeom>
          <a:noFill/>
        </p:spPr>
        <p:txBody>
          <a:bodyPr wrap="none" rtlCol="0">
            <a:spAutoFit/>
          </a:bodyPr>
          <a:lstStyle/>
          <a:p>
            <a:r>
              <a:rPr lang="en-US" smtClean="0"/>
              <a:t>User_name</a:t>
            </a:r>
            <a:endParaRPr lang="en-US" dirty="0"/>
          </a:p>
        </p:txBody>
      </p:sp>
      <p:sp>
        <p:nvSpPr>
          <p:cNvPr id="33" name="Rounded Rectangle 32"/>
          <p:cNvSpPr/>
          <p:nvPr/>
        </p:nvSpPr>
        <p:spPr>
          <a:xfrm>
            <a:off x="11153422" y="523221"/>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34" name="Rounded Rectangle 33"/>
          <p:cNvSpPr/>
          <p:nvPr/>
        </p:nvSpPr>
        <p:spPr>
          <a:xfrm>
            <a:off x="8186370" y="513479"/>
            <a:ext cx="1211124" cy="22989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Hot Topics</a:t>
            </a:r>
            <a:endParaRPr lang="en-US" dirty="0"/>
          </a:p>
        </p:txBody>
      </p:sp>
      <p:grpSp>
        <p:nvGrpSpPr>
          <p:cNvPr id="35" name="Group 34"/>
          <p:cNvGrpSpPr/>
          <p:nvPr/>
        </p:nvGrpSpPr>
        <p:grpSpPr>
          <a:xfrm>
            <a:off x="8886596" y="144420"/>
            <a:ext cx="3105320" cy="241444"/>
            <a:chOff x="9044642" y="144420"/>
            <a:chExt cx="3105320" cy="241444"/>
          </a:xfrm>
        </p:grpSpPr>
        <p:sp>
          <p:nvSpPr>
            <p:cNvPr id="36" name="Rectangle 35"/>
            <p:cNvSpPr/>
            <p:nvPr/>
          </p:nvSpPr>
          <p:spPr>
            <a:xfrm>
              <a:off x="9044642" y="148798"/>
              <a:ext cx="1467556"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10606681" y="148798"/>
              <a:ext cx="625763"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user</a:t>
              </a:r>
              <a:endParaRPr lang="en-US" dirty="0"/>
            </a:p>
          </p:txBody>
        </p:sp>
        <p:sp>
          <p:nvSpPr>
            <p:cNvPr id="38" name="Rounded Rectangle 37"/>
            <p:cNvSpPr/>
            <p:nvPr/>
          </p:nvSpPr>
          <p:spPr>
            <a:xfrm>
              <a:off x="11293108" y="144420"/>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grpSp>
      <p:sp>
        <p:nvSpPr>
          <p:cNvPr id="17" name="Rectangle 17"/>
          <p:cNvSpPr/>
          <p:nvPr/>
        </p:nvSpPr>
        <p:spPr>
          <a:xfrm>
            <a:off x="131373" y="1031350"/>
            <a:ext cx="11868072" cy="484189"/>
          </a:xfrm>
          <a:prstGeom prst="rect">
            <a:avLst/>
          </a:prstGeom>
          <a:solidFill>
            <a:schemeClr val="accent4">
              <a:lumMod val="40000"/>
              <a:lumOff val="6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8" name="圆角矩形 17"/>
          <p:cNvSpPr/>
          <p:nvPr/>
        </p:nvSpPr>
        <p:spPr>
          <a:xfrm>
            <a:off x="2149700" y="1030946"/>
            <a:ext cx="826471" cy="484189"/>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TextBox 21"/>
          <p:cNvSpPr txBox="1"/>
          <p:nvPr/>
        </p:nvSpPr>
        <p:spPr>
          <a:xfrm>
            <a:off x="287035" y="1103568"/>
            <a:ext cx="11373829" cy="369332"/>
          </a:xfrm>
          <a:prstGeom prst="rect">
            <a:avLst/>
          </a:prstGeom>
          <a:noFill/>
        </p:spPr>
        <p:txBody>
          <a:bodyPr wrap="square" rtlCol="0">
            <a:spAutoFit/>
          </a:bodyPr>
          <a:lstStyle/>
          <a:p>
            <a:r>
              <a:rPr lang="en-US" altLang="zh-CN" b="1" dirty="0" smtClean="0">
                <a:latin typeface="Abadi MT Condensed Extra Bold"/>
                <a:ea typeface="Bauhaus 93" charset="0"/>
                <a:cs typeface="Abadi MT Condensed Extra Bold"/>
              </a:rPr>
              <a:t>All</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Topics|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Votes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Images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Events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endParaRPr lang="en-US" b="1" dirty="0" smtClean="0">
              <a:solidFill>
                <a:schemeClr val="tx1"/>
              </a:solidFill>
              <a:latin typeface="Abadi MT Condensed Extra Bold"/>
              <a:ea typeface="Bauhaus 93" charset="0"/>
              <a:cs typeface="Abadi MT Condensed Extra Bold"/>
            </a:endParaRPr>
          </a:p>
        </p:txBody>
      </p:sp>
      <p:sp>
        <p:nvSpPr>
          <p:cNvPr id="3" name="合并 2"/>
          <p:cNvSpPr/>
          <p:nvPr/>
        </p:nvSpPr>
        <p:spPr>
          <a:xfrm>
            <a:off x="4030826" y="3375377"/>
            <a:ext cx="118533" cy="110067"/>
          </a:xfrm>
          <a:prstGeom prst="flowChartMerge">
            <a:avLst/>
          </a:prstGeom>
          <a:solidFill>
            <a:schemeClr val="accent2">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2" name="提取 21"/>
          <p:cNvSpPr/>
          <p:nvPr/>
        </p:nvSpPr>
        <p:spPr>
          <a:xfrm>
            <a:off x="4643223" y="3833031"/>
            <a:ext cx="118871" cy="118533"/>
          </a:xfrm>
          <a:prstGeom prst="flowChartExtract">
            <a:avLst/>
          </a:prstGeom>
          <a:solidFill>
            <a:srgbClr val="843C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6"/>
          <a:stretch>
            <a:fillRect/>
          </a:stretch>
        </p:blipFill>
        <p:spPr>
          <a:xfrm>
            <a:off x="909888" y="2362061"/>
            <a:ext cx="2055989" cy="1252207"/>
          </a:xfrm>
          <a:prstGeom prst="rect">
            <a:avLst/>
          </a:prstGeom>
        </p:spPr>
      </p:pic>
      <p:pic>
        <p:nvPicPr>
          <p:cNvPr id="11" name="图片 10"/>
          <p:cNvPicPr>
            <a:picLocks noChangeAspect="1"/>
          </p:cNvPicPr>
          <p:nvPr/>
        </p:nvPicPr>
        <p:blipFill>
          <a:blip r:embed="rId7"/>
          <a:stretch>
            <a:fillRect/>
          </a:stretch>
        </p:blipFill>
        <p:spPr>
          <a:xfrm>
            <a:off x="3126742" y="2345718"/>
            <a:ext cx="1752600" cy="1268549"/>
          </a:xfrm>
          <a:prstGeom prst="rect">
            <a:avLst/>
          </a:prstGeom>
        </p:spPr>
      </p:pic>
      <p:pic>
        <p:nvPicPr>
          <p:cNvPr id="12" name="图片 11"/>
          <p:cNvPicPr>
            <a:picLocks noChangeAspect="1"/>
          </p:cNvPicPr>
          <p:nvPr/>
        </p:nvPicPr>
        <p:blipFill>
          <a:blip r:embed="rId8"/>
          <a:stretch>
            <a:fillRect/>
          </a:stretch>
        </p:blipFill>
        <p:spPr>
          <a:xfrm>
            <a:off x="5018144" y="2336108"/>
            <a:ext cx="1910130" cy="1281689"/>
          </a:xfrm>
          <a:prstGeom prst="rect">
            <a:avLst/>
          </a:prstGeom>
        </p:spPr>
      </p:pic>
      <p:sp>
        <p:nvSpPr>
          <p:cNvPr id="23" name="提取 22"/>
          <p:cNvSpPr/>
          <p:nvPr/>
        </p:nvSpPr>
        <p:spPr>
          <a:xfrm>
            <a:off x="4163332" y="2061059"/>
            <a:ext cx="118871" cy="118533"/>
          </a:xfrm>
          <a:prstGeom prst="flowChartExtract">
            <a:avLst/>
          </a:prstGeom>
          <a:solidFill>
            <a:srgbClr val="843C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a:blip r:embed="rId9"/>
          <a:stretch>
            <a:fillRect/>
          </a:stretch>
        </p:blipFill>
        <p:spPr>
          <a:xfrm>
            <a:off x="909888" y="4136747"/>
            <a:ext cx="1980760" cy="1243334"/>
          </a:xfrm>
          <a:prstGeom prst="rect">
            <a:avLst/>
          </a:prstGeom>
        </p:spPr>
      </p:pic>
      <p:sp>
        <p:nvSpPr>
          <p:cNvPr id="25" name="合并 24"/>
          <p:cNvSpPr/>
          <p:nvPr/>
        </p:nvSpPr>
        <p:spPr>
          <a:xfrm>
            <a:off x="2103573" y="5594127"/>
            <a:ext cx="118533" cy="110067"/>
          </a:xfrm>
          <a:prstGeom prst="flowChartMerge">
            <a:avLst/>
          </a:prstGeom>
          <a:solidFill>
            <a:schemeClr val="accent2">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6" name="合并 25"/>
          <p:cNvSpPr/>
          <p:nvPr/>
        </p:nvSpPr>
        <p:spPr>
          <a:xfrm>
            <a:off x="2313161" y="6034398"/>
            <a:ext cx="118533" cy="110067"/>
          </a:xfrm>
          <a:prstGeom prst="flowChartMerge">
            <a:avLst/>
          </a:prstGeom>
          <a:solidFill>
            <a:schemeClr val="accent2">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grpSp>
        <p:nvGrpSpPr>
          <p:cNvPr id="27" name="Group 31"/>
          <p:cNvGrpSpPr/>
          <p:nvPr/>
        </p:nvGrpSpPr>
        <p:grpSpPr>
          <a:xfrm>
            <a:off x="9429340" y="6317290"/>
            <a:ext cx="2359086" cy="369332"/>
            <a:chOff x="9370952" y="6142102"/>
            <a:chExt cx="2359086" cy="369332"/>
          </a:xfrm>
        </p:grpSpPr>
        <p:sp>
          <p:nvSpPr>
            <p:cNvPr id="28" name="TextBox 23"/>
            <p:cNvSpPr txBox="1"/>
            <p:nvPr/>
          </p:nvSpPr>
          <p:spPr>
            <a:xfrm>
              <a:off x="9370952" y="6142102"/>
              <a:ext cx="2359086" cy="369332"/>
            </a:xfrm>
            <a:prstGeom prst="rect">
              <a:avLst/>
            </a:prstGeom>
            <a:noFill/>
          </p:spPr>
          <p:txBody>
            <a:bodyPr wrap="square" rtlCol="0">
              <a:spAutoFit/>
            </a:bodyPr>
            <a:lstStyle/>
            <a:p>
              <a:r>
                <a:rPr lang="en-US" dirty="0" smtClean="0"/>
                <a:t>1 2 3 … 10              Go</a:t>
              </a:r>
              <a:endParaRPr lang="en-US" dirty="0"/>
            </a:p>
          </p:txBody>
        </p:sp>
        <p:sp>
          <p:nvSpPr>
            <p:cNvPr id="30" name="Rectangle 30"/>
            <p:cNvSpPr/>
            <p:nvPr/>
          </p:nvSpPr>
          <p:spPr>
            <a:xfrm>
              <a:off x="10589339" y="6230590"/>
              <a:ext cx="431345" cy="199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65993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286291" y="0"/>
            <a:ext cx="1970924" cy="523220"/>
          </a:xfrm>
          <a:prstGeom prst="rect">
            <a:avLst/>
          </a:prstGeom>
          <a:noFill/>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CMU Forum</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6" name="Rectangle 5"/>
          <p:cNvSpPr/>
          <p:nvPr/>
        </p:nvSpPr>
        <p:spPr>
          <a:xfrm>
            <a:off x="0" y="523220"/>
            <a:ext cx="12192000" cy="217758"/>
          </a:xfrm>
          <a:prstGeom prst="rect">
            <a:avLst/>
          </a:prstGeom>
          <a:blipFill>
            <a:blip r:embed="rId3"/>
            <a:tile tx="0" ty="0" sx="100000" sy="100000" flip="none" algn="tl"/>
          </a:blip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7" name="TextBox 6"/>
          <p:cNvSpPr txBox="1"/>
          <p:nvPr/>
        </p:nvSpPr>
        <p:spPr>
          <a:xfrm>
            <a:off x="0" y="447433"/>
            <a:ext cx="1570900" cy="369332"/>
          </a:xfrm>
          <a:prstGeom prst="rect">
            <a:avLst/>
          </a:prstGeom>
          <a:noFill/>
        </p:spPr>
        <p:txBody>
          <a:bodyPr wrap="none" rtlCol="0">
            <a:spAutoFit/>
          </a:bodyPr>
          <a:lstStyle/>
          <a:p>
            <a:r>
              <a:rPr lang="en-US" dirty="0" smtClean="0">
                <a:solidFill>
                  <a:schemeClr val="tx1"/>
                </a:solidFill>
                <a:latin typeface="Bauhaus 93" charset="0"/>
                <a:ea typeface="Bauhaus 93" charset="0"/>
                <a:cs typeface="Bauhaus 93" charset="0"/>
              </a:rPr>
              <a:t>Home / </a:t>
            </a:r>
            <a:r>
              <a:rPr lang="en-US" dirty="0" smtClean="0">
                <a:latin typeface="Bauhaus 93" charset="0"/>
                <a:ea typeface="Bauhaus 93" charset="0"/>
                <a:cs typeface="Bauhaus 93" charset="0"/>
              </a:rPr>
              <a:t>T</a:t>
            </a:r>
            <a:r>
              <a:rPr lang="en-US" altLang="zh-CN" dirty="0" smtClean="0">
                <a:latin typeface="Bauhaus 93" charset="0"/>
                <a:ea typeface="Bauhaus 93" charset="0"/>
                <a:cs typeface="Bauhaus 93" charset="0"/>
              </a:rPr>
              <a:t>ravel</a:t>
            </a:r>
            <a:endParaRPr lang="en-US" dirty="0" smtClean="0">
              <a:solidFill>
                <a:schemeClr val="tx1"/>
              </a:solidFill>
              <a:latin typeface="Bauhaus 93" charset="0"/>
              <a:ea typeface="Bauhaus 93" charset="0"/>
              <a:cs typeface="Bauhaus 93" charset="0"/>
            </a:endParaRPr>
          </a:p>
        </p:txBody>
      </p:sp>
      <p:sp>
        <p:nvSpPr>
          <p:cNvPr id="13" name="Rectangle 12"/>
          <p:cNvSpPr/>
          <p:nvPr/>
        </p:nvSpPr>
        <p:spPr>
          <a:xfrm>
            <a:off x="138796" y="1544843"/>
            <a:ext cx="11868072" cy="5152567"/>
          </a:xfrm>
          <a:prstGeom prst="rect">
            <a:avLst/>
          </a:prstGeom>
          <a:solidFill>
            <a:srgbClr val="F2F2F2">
              <a:alpha val="60000"/>
            </a:srgbClr>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2">
                    <a:satMod val="175000"/>
                    <a:alpha val="40000"/>
                  </a:schemeClr>
                </a:glow>
                <a:reflection blurRad="6350" stA="55000" endA="300" endPos="45500" dir="5400000" sy="-100000" algn="bl" rotWithShape="0"/>
              </a:effectLst>
            </a:endParaRPr>
          </a:p>
        </p:txBody>
      </p:sp>
      <p:graphicFrame>
        <p:nvGraphicFramePr>
          <p:cNvPr id="29" name="Table 28"/>
          <p:cNvGraphicFramePr>
            <a:graphicFrameLocks noGrp="1"/>
          </p:cNvGraphicFramePr>
          <p:nvPr>
            <p:extLst>
              <p:ext uri="{D42A27DB-BD31-4B8C-83A1-F6EECF244321}">
                <p14:modId xmlns:p14="http://schemas.microsoft.com/office/powerpoint/2010/main" val="996225959"/>
              </p:ext>
            </p:extLst>
          </p:nvPr>
        </p:nvGraphicFramePr>
        <p:xfrm>
          <a:off x="186649" y="5011383"/>
          <a:ext cx="11797697" cy="1245938"/>
        </p:xfrm>
        <a:graphic>
          <a:graphicData uri="http://schemas.openxmlformats.org/drawingml/2006/table">
            <a:tbl>
              <a:tblPr firstRow="1" bandRow="1">
                <a:tableStyleId>{0E3FDE45-AF77-4B5C-9715-49D594BDF05E}</a:tableStyleId>
              </a:tblPr>
              <a:tblGrid>
                <a:gridCol w="7425235"/>
                <a:gridCol w="937308"/>
                <a:gridCol w="951954"/>
                <a:gridCol w="891666"/>
                <a:gridCol w="1591534"/>
              </a:tblGrid>
              <a:tr h="265816">
                <a:tc>
                  <a:txBody>
                    <a:bodyPr/>
                    <a:lstStyle/>
                    <a:p>
                      <a:pPr algn="ctr"/>
                      <a:r>
                        <a:rPr lang="en-US" dirty="0" smtClean="0"/>
                        <a:t>Title</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t>Author</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t>Reply</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t>Click</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c>
                  <a:txBody>
                    <a:bodyPr/>
                    <a:lstStyle/>
                    <a:p>
                      <a:pPr algn="ctr"/>
                      <a:r>
                        <a:rPr lang="en-US" dirty="0" smtClean="0">
                          <a:solidFill>
                            <a:schemeClr val="tx1"/>
                          </a:solidFill>
                        </a:rPr>
                        <a:t>Last</a:t>
                      </a:r>
                      <a:r>
                        <a:rPr lang="zh-CN" altLang="en-US" dirty="0" smtClean="0">
                          <a:solidFill>
                            <a:schemeClr val="tx1"/>
                          </a:solidFill>
                        </a:rPr>
                        <a:t> </a:t>
                      </a:r>
                      <a:r>
                        <a:rPr lang="en-US" altLang="zh-CN" dirty="0" smtClean="0">
                          <a:solidFill>
                            <a:schemeClr val="tx1"/>
                          </a:solidFill>
                        </a:rPr>
                        <a:t>Reply</a:t>
                      </a:r>
                      <a:endParaRPr lang="en-US" dirty="0">
                        <a:solidFill>
                          <a:schemeClr val="tx1"/>
                        </a:solidFill>
                      </a:endParaRPr>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blipFill>
                      <a:blip r:embed="rId4"/>
                      <a:tile tx="0" ty="0" sx="100000" sy="100000" flip="none" algn="tl"/>
                    </a:blipFill>
                  </a:tcPr>
                </a:tc>
              </a:tr>
              <a:tr h="440089">
                <a:tc>
                  <a:txBody>
                    <a:bodyPr/>
                    <a:lstStyle/>
                    <a:p>
                      <a:r>
                        <a:rPr lang="en-US" altLang="zh-CN" dirty="0" smtClean="0"/>
                        <a:t>[Event]3-Day</a:t>
                      </a:r>
                      <a:r>
                        <a:rPr lang="en-US" altLang="zh-CN" baseline="0" dirty="0" smtClean="0"/>
                        <a:t> </a:t>
                      </a:r>
                      <a:r>
                        <a:rPr lang="en-US" altLang="zh-CN" dirty="0" smtClean="0"/>
                        <a:t>Trip</a:t>
                      </a:r>
                      <a:r>
                        <a:rPr lang="zh-CN" altLang="en-US" dirty="0" smtClean="0"/>
                        <a:t> </a:t>
                      </a:r>
                      <a:r>
                        <a:rPr lang="en-US" altLang="zh-CN" dirty="0" smtClean="0"/>
                        <a:t>to</a:t>
                      </a:r>
                      <a:r>
                        <a:rPr lang="zh-CN" altLang="en-US" dirty="0" smtClean="0"/>
                        <a:t> </a:t>
                      </a:r>
                      <a:r>
                        <a:rPr lang="en-US" altLang="zh-CN" dirty="0" smtClean="0"/>
                        <a:t>LAX!</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err="1" smtClean="0"/>
                        <a:t>linxIz</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35</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430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zh-CN" altLang="zh-CN" dirty="0" smtClean="0"/>
                        <a:t>1</a:t>
                      </a:r>
                      <a:r>
                        <a:rPr lang="en-US" altLang="zh-CN" dirty="0" smtClean="0"/>
                        <a:t>3:20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r h="440089">
                <a:tc>
                  <a:txBody>
                    <a:bodyPr/>
                    <a:lstStyle/>
                    <a:p>
                      <a:r>
                        <a:rPr lang="en-US" altLang="zh-CN" dirty="0" smtClean="0"/>
                        <a:t>[Event]</a:t>
                      </a:r>
                      <a:r>
                        <a:rPr lang="en-US" dirty="0" smtClean="0"/>
                        <a:t>Spend X-mas</a:t>
                      </a:r>
                      <a:r>
                        <a:rPr lang="en-US" baseline="0" dirty="0" smtClean="0"/>
                        <a:t> in Florida~</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Bowen</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32</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dirty="0" smtClean="0"/>
                        <a:t>350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c>
                  <a:txBody>
                    <a:bodyPr/>
                    <a:lstStyle/>
                    <a:p>
                      <a:r>
                        <a:rPr lang="en-US" altLang="zh-CN" dirty="0" smtClean="0"/>
                        <a:t>8:00</a:t>
                      </a:r>
                      <a:endParaRPr lang="en-US" dirty="0"/>
                    </a:p>
                  </a:txBody>
                  <a:tcPr>
                    <a:lnL w="12700" cap="flat" cmpd="sng" algn="ctr">
                      <a:solidFill>
                        <a:srgbClr val="FBE5D6"/>
                      </a:solidFill>
                      <a:prstDash val="solid"/>
                      <a:round/>
                      <a:headEnd type="none" w="med" len="med"/>
                      <a:tailEnd type="none" w="med" len="med"/>
                    </a:lnL>
                    <a:lnR w="12700" cap="flat" cmpd="sng" algn="ctr">
                      <a:solidFill>
                        <a:srgbClr val="FBE5D6"/>
                      </a:solidFill>
                      <a:prstDash val="solid"/>
                      <a:round/>
                      <a:headEnd type="none" w="med" len="med"/>
                      <a:tailEnd type="none" w="med" len="med"/>
                    </a:lnR>
                    <a:lnT w="12700" cap="flat" cmpd="sng" algn="ctr">
                      <a:solidFill>
                        <a:srgbClr val="FBE5D6"/>
                      </a:solidFill>
                      <a:prstDash val="solid"/>
                      <a:round/>
                      <a:headEnd type="none" w="med" len="med"/>
                      <a:tailEnd type="none" w="med" len="med"/>
                    </a:lnT>
                    <a:lnB w="12700" cap="flat" cmpd="sng" algn="ctr">
                      <a:solidFill>
                        <a:srgbClr val="FBE5D6"/>
                      </a:solidFill>
                      <a:prstDash val="solid"/>
                      <a:round/>
                      <a:headEnd type="none" w="med" len="med"/>
                      <a:tailEnd type="none" w="med" len="med"/>
                    </a:lnB>
                  </a:tcPr>
                </a:tc>
              </a:tr>
            </a:tbl>
          </a:graphicData>
        </a:graphic>
      </p:graphicFrame>
      <p:sp>
        <p:nvSpPr>
          <p:cNvPr id="32" name="TextBox 31"/>
          <p:cNvSpPr txBox="1"/>
          <p:nvPr/>
        </p:nvSpPr>
        <p:spPr>
          <a:xfrm>
            <a:off x="9665166" y="447433"/>
            <a:ext cx="1265090" cy="369332"/>
          </a:xfrm>
          <a:prstGeom prst="rect">
            <a:avLst/>
          </a:prstGeom>
          <a:noFill/>
        </p:spPr>
        <p:txBody>
          <a:bodyPr wrap="none" rtlCol="0">
            <a:spAutoFit/>
          </a:bodyPr>
          <a:lstStyle/>
          <a:p>
            <a:r>
              <a:rPr lang="en-US" smtClean="0"/>
              <a:t>User_name</a:t>
            </a:r>
            <a:endParaRPr lang="en-US" dirty="0"/>
          </a:p>
        </p:txBody>
      </p:sp>
      <p:sp>
        <p:nvSpPr>
          <p:cNvPr id="33" name="Rounded Rectangle 32"/>
          <p:cNvSpPr/>
          <p:nvPr/>
        </p:nvSpPr>
        <p:spPr>
          <a:xfrm>
            <a:off x="11153422" y="523221"/>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logout</a:t>
            </a:r>
            <a:endParaRPr lang="en-US"/>
          </a:p>
        </p:txBody>
      </p:sp>
      <p:sp>
        <p:nvSpPr>
          <p:cNvPr id="34" name="Rounded Rectangle 33"/>
          <p:cNvSpPr/>
          <p:nvPr/>
        </p:nvSpPr>
        <p:spPr>
          <a:xfrm>
            <a:off x="8186370" y="513479"/>
            <a:ext cx="1211124" cy="229896"/>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Hot Topics</a:t>
            </a:r>
            <a:endParaRPr lang="en-US" dirty="0"/>
          </a:p>
        </p:txBody>
      </p:sp>
      <p:grpSp>
        <p:nvGrpSpPr>
          <p:cNvPr id="35" name="Group 34"/>
          <p:cNvGrpSpPr/>
          <p:nvPr/>
        </p:nvGrpSpPr>
        <p:grpSpPr>
          <a:xfrm>
            <a:off x="8886596" y="144420"/>
            <a:ext cx="3105320" cy="241444"/>
            <a:chOff x="9044642" y="144420"/>
            <a:chExt cx="3105320" cy="241444"/>
          </a:xfrm>
        </p:grpSpPr>
        <p:sp>
          <p:nvSpPr>
            <p:cNvPr id="36" name="Rectangle 35"/>
            <p:cNvSpPr/>
            <p:nvPr/>
          </p:nvSpPr>
          <p:spPr>
            <a:xfrm>
              <a:off x="9044642" y="148798"/>
              <a:ext cx="1467556"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10606681" y="148798"/>
              <a:ext cx="625763" cy="2370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user</a:t>
              </a:r>
              <a:endParaRPr lang="en-US" dirty="0"/>
            </a:p>
          </p:txBody>
        </p:sp>
        <p:sp>
          <p:nvSpPr>
            <p:cNvPr id="38" name="Rounded Rectangle 37"/>
            <p:cNvSpPr/>
            <p:nvPr/>
          </p:nvSpPr>
          <p:spPr>
            <a:xfrm>
              <a:off x="11293108" y="144420"/>
              <a:ext cx="856854" cy="234380"/>
            </a:xfrm>
            <a:prstGeom prst="round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grpSp>
      <p:sp>
        <p:nvSpPr>
          <p:cNvPr id="17" name="Rectangle 17"/>
          <p:cNvSpPr/>
          <p:nvPr/>
        </p:nvSpPr>
        <p:spPr>
          <a:xfrm>
            <a:off x="145970" y="1031350"/>
            <a:ext cx="11868072" cy="484189"/>
          </a:xfrm>
          <a:prstGeom prst="rect">
            <a:avLst/>
          </a:prstGeom>
          <a:solidFill>
            <a:schemeClr val="accent4">
              <a:lumMod val="40000"/>
              <a:lumOff val="6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chorCtr="0"/>
          <a:lstStyle/>
          <a:p>
            <a:pPr algn="ctr"/>
            <a:endParaRPr lang="en-US" dirty="0">
              <a:solidFill>
                <a:schemeClr val="tx1"/>
              </a:solidFill>
            </a:endParaRPr>
          </a:p>
        </p:txBody>
      </p:sp>
      <p:sp>
        <p:nvSpPr>
          <p:cNvPr id="18" name="圆角矩形 17"/>
          <p:cNvSpPr/>
          <p:nvPr/>
        </p:nvSpPr>
        <p:spPr>
          <a:xfrm>
            <a:off x="3024636" y="1030946"/>
            <a:ext cx="866425" cy="484189"/>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TextBox 21"/>
          <p:cNvSpPr txBox="1"/>
          <p:nvPr/>
        </p:nvSpPr>
        <p:spPr>
          <a:xfrm>
            <a:off x="301632" y="1103568"/>
            <a:ext cx="11373829" cy="369332"/>
          </a:xfrm>
          <a:prstGeom prst="rect">
            <a:avLst/>
          </a:prstGeom>
          <a:noFill/>
        </p:spPr>
        <p:txBody>
          <a:bodyPr wrap="square" rtlCol="0">
            <a:spAutoFit/>
          </a:bodyPr>
          <a:lstStyle/>
          <a:p>
            <a:r>
              <a:rPr lang="en-US" altLang="zh-CN" b="1" dirty="0" smtClean="0">
                <a:latin typeface="Abadi MT Condensed Extra Bold"/>
                <a:ea typeface="Bauhaus 93" charset="0"/>
                <a:cs typeface="Abadi MT Condensed Extra Bold"/>
              </a:rPr>
              <a:t>All</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Topics|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Votes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Images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Events</a:t>
            </a:r>
            <a:r>
              <a:rPr lang="zh-CN" altLang="en-US" b="1" dirty="0" smtClean="0">
                <a:latin typeface="Abadi MT Condensed Extra Bold"/>
                <a:ea typeface="Bauhaus 93" charset="0"/>
                <a:cs typeface="Abadi MT Condensed Extra Bold"/>
              </a:rPr>
              <a:t> </a:t>
            </a:r>
            <a:r>
              <a:rPr lang="en-US" altLang="zh-CN" b="1" dirty="0" smtClean="0">
                <a:latin typeface="Abadi MT Condensed Extra Bold"/>
                <a:ea typeface="Bauhaus 93" charset="0"/>
                <a:cs typeface="Abadi MT Condensed Extra Bold"/>
              </a:rPr>
              <a:t>|</a:t>
            </a:r>
            <a:r>
              <a:rPr lang="zh-CN" altLang="en-US" b="1" dirty="0" smtClean="0">
                <a:latin typeface="Abadi MT Condensed Extra Bold"/>
                <a:ea typeface="Bauhaus 93" charset="0"/>
                <a:cs typeface="Abadi MT Condensed Extra Bold"/>
              </a:rPr>
              <a:t>   </a:t>
            </a:r>
            <a:endParaRPr lang="en-US" b="1" dirty="0" smtClean="0">
              <a:solidFill>
                <a:schemeClr val="tx1"/>
              </a:solidFill>
              <a:latin typeface="Abadi MT Condensed Extra Bold"/>
              <a:ea typeface="Bauhaus 93" charset="0"/>
              <a:cs typeface="Abadi MT Condensed Extra Bold"/>
            </a:endParaRPr>
          </a:p>
        </p:txBody>
      </p:sp>
      <p:pic>
        <p:nvPicPr>
          <p:cNvPr id="2" name="图片 1"/>
          <p:cNvPicPr>
            <a:picLocks noChangeAspect="1"/>
          </p:cNvPicPr>
          <p:nvPr/>
        </p:nvPicPr>
        <p:blipFill>
          <a:blip r:embed="rId6"/>
          <a:stretch>
            <a:fillRect/>
          </a:stretch>
        </p:blipFill>
        <p:spPr>
          <a:xfrm>
            <a:off x="2249386" y="1612576"/>
            <a:ext cx="7255943" cy="3332235"/>
          </a:xfrm>
          <a:prstGeom prst="rect">
            <a:avLst/>
          </a:prstGeom>
        </p:spPr>
      </p:pic>
      <p:grpSp>
        <p:nvGrpSpPr>
          <p:cNvPr id="20" name="Group 31"/>
          <p:cNvGrpSpPr/>
          <p:nvPr/>
        </p:nvGrpSpPr>
        <p:grpSpPr>
          <a:xfrm>
            <a:off x="9429340" y="6317290"/>
            <a:ext cx="2359086" cy="369332"/>
            <a:chOff x="9370952" y="6142102"/>
            <a:chExt cx="2359086" cy="369332"/>
          </a:xfrm>
        </p:grpSpPr>
        <p:sp>
          <p:nvSpPr>
            <p:cNvPr id="21" name="TextBox 23"/>
            <p:cNvSpPr txBox="1"/>
            <p:nvPr/>
          </p:nvSpPr>
          <p:spPr>
            <a:xfrm>
              <a:off x="9370952" y="6142102"/>
              <a:ext cx="2359086" cy="369332"/>
            </a:xfrm>
            <a:prstGeom prst="rect">
              <a:avLst/>
            </a:prstGeom>
            <a:noFill/>
          </p:spPr>
          <p:txBody>
            <a:bodyPr wrap="square" rtlCol="0">
              <a:spAutoFit/>
            </a:bodyPr>
            <a:lstStyle/>
            <a:p>
              <a:r>
                <a:rPr lang="en-US" dirty="0" smtClean="0"/>
                <a:t>1 2 3 … 10              Go</a:t>
              </a:r>
              <a:endParaRPr lang="en-US" dirty="0"/>
            </a:p>
          </p:txBody>
        </p:sp>
        <p:sp>
          <p:nvSpPr>
            <p:cNvPr id="22" name="Rectangle 30"/>
            <p:cNvSpPr/>
            <p:nvPr/>
          </p:nvSpPr>
          <p:spPr>
            <a:xfrm>
              <a:off x="10589339" y="6230590"/>
              <a:ext cx="431345" cy="199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00188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1313</Words>
  <Application>Microsoft Macintosh PowerPoint</Application>
  <PresentationFormat>Widescreen</PresentationFormat>
  <Paragraphs>473</Paragraphs>
  <Slides>14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Abadi MT Condensed Extra Bold</vt:lpstr>
      <vt:lpstr>American Typewriter</vt:lpstr>
      <vt:lpstr>Arial Black</vt:lpstr>
      <vt:lpstr>Bauhaus 93</vt:lpstr>
      <vt:lpstr>Calibri</vt:lpstr>
      <vt:lpstr>Calibri Light</vt:lpstr>
      <vt:lpstr>宋体</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ZhengyangRuan</dc:creator>
  <cp:lastModifiedBy>ZhengyangRuan</cp:lastModifiedBy>
  <cp:revision>47</cp:revision>
  <dcterms:created xsi:type="dcterms:W3CDTF">2015-10-13T17:28:28Z</dcterms:created>
  <dcterms:modified xsi:type="dcterms:W3CDTF">2015-10-15T00:09:26Z</dcterms:modified>
</cp:coreProperties>
</file>